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238_AB56840.xml" ContentType="application/vnd.ms-powerpoint.comments+xml"/>
  <Override PartName="/ppt/comments/modernComment_245_11FEEC14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1"/>
  </p:notesMasterIdLst>
  <p:sldIdLst>
    <p:sldId id="566" r:id="rId2"/>
    <p:sldId id="574" r:id="rId3"/>
    <p:sldId id="569" r:id="rId4"/>
    <p:sldId id="578" r:id="rId5"/>
    <p:sldId id="579" r:id="rId6"/>
    <p:sldId id="570" r:id="rId7"/>
    <p:sldId id="572" r:id="rId8"/>
    <p:sldId id="588" r:id="rId9"/>
    <p:sldId id="587" r:id="rId10"/>
    <p:sldId id="586" r:id="rId11"/>
    <p:sldId id="585" r:id="rId12"/>
    <p:sldId id="626" r:id="rId13"/>
    <p:sldId id="589" r:id="rId14"/>
    <p:sldId id="571" r:id="rId15"/>
    <p:sldId id="573" r:id="rId16"/>
    <p:sldId id="577" r:id="rId17"/>
    <p:sldId id="580" r:id="rId18"/>
    <p:sldId id="568" r:id="rId19"/>
    <p:sldId id="594" r:id="rId20"/>
    <p:sldId id="593" r:id="rId21"/>
    <p:sldId id="581" r:id="rId22"/>
    <p:sldId id="595" r:id="rId23"/>
    <p:sldId id="596" r:id="rId24"/>
    <p:sldId id="624" r:id="rId25"/>
    <p:sldId id="598" r:id="rId26"/>
    <p:sldId id="597" r:id="rId27"/>
    <p:sldId id="599" r:id="rId28"/>
    <p:sldId id="600" r:id="rId29"/>
    <p:sldId id="601" r:id="rId30"/>
    <p:sldId id="602" r:id="rId31"/>
    <p:sldId id="603" r:id="rId32"/>
    <p:sldId id="604" r:id="rId33"/>
    <p:sldId id="606" r:id="rId34"/>
    <p:sldId id="607" r:id="rId35"/>
    <p:sldId id="605" r:id="rId36"/>
    <p:sldId id="609" r:id="rId37"/>
    <p:sldId id="608" r:id="rId38"/>
    <p:sldId id="610" r:id="rId39"/>
    <p:sldId id="612" r:id="rId40"/>
    <p:sldId id="613" r:id="rId41"/>
    <p:sldId id="614" r:id="rId42"/>
    <p:sldId id="615" r:id="rId43"/>
    <p:sldId id="616" r:id="rId44"/>
    <p:sldId id="620" r:id="rId45"/>
    <p:sldId id="618" r:id="rId46"/>
    <p:sldId id="622" r:id="rId47"/>
    <p:sldId id="619" r:id="rId48"/>
    <p:sldId id="625" r:id="rId49"/>
    <p:sldId id="62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9C38904-C77F-16C1-0A59-76FA0DDF992B}" name="Jed Friedman" initials="JF" userId="S::jfriedman@worldbank.org::c5f9fb95-dbbe-4617-be94-6edfedfa978c" providerId="AD"/>
  <p188:author id="{FD0B8B18-055F-BA07-A755-6EBD2C1D6420}" name="German Daniel Caruso" initials="GC" userId="S::gcaruso@worldbank.org::21d9b160-cacd-478f-9ca6-8bcb7d5d546a" providerId="AD"/>
  <p188:author id="{E782BD66-DDA4-9000-A445-7D223C1C14CF}" name="Ines De Marcos" initials="IM" userId="S::idemarcos@worldbank.org::1d8c7c8a-459c-4627-a315-4748840d421d" providerId="AD"/>
  <p188:author id="{03D9D97D-0BD3-8A14-771A-654E7DEFC4BD}" name="Yanel Llohis" initials="YL" userId="S::yllohis@worldbank.org::9b57a2df-9bc9-4147-b070-060c06339351" providerId="AD"/>
  <p188:author id="{3615A58A-F55D-0670-52C5-67D41BE3FF86}" name="Gabriel Demombynes" initials="GD" userId="S::gdemombynes@worldbank.org::dd33ad0e-995b-4c84-87e0-39967673156b" providerId="AD"/>
  <p188:author id="{486C37A7-28C2-814E-BC88-D12F08101485}" name="Nicolas Francisco Abbate" initials="NA" userId="S::nabbate@worldbank.org::2dca9c6c-772b-41aa-993f-2097e69dc1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DA2"/>
    <a:srgbClr val="C19F5E"/>
    <a:srgbClr val="F7EC42"/>
    <a:srgbClr val="0A2143"/>
    <a:srgbClr val="0D9EA6"/>
    <a:srgbClr val="BFBFBF"/>
    <a:srgbClr val="204F26"/>
    <a:srgbClr val="1C4421"/>
    <a:srgbClr val="287F90"/>
    <a:srgbClr val="EA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2EDC80-B8AD-ADC3-D86D-9E9051062528}" v="1037" dt="2025-02-28T21:37:20.499"/>
    <p1510:client id="{C1FA1761-34E5-D88F-12FF-3DEF60DD31FC}" v="2272" dt="2025-02-28T20:56:56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8/10/relationships/authors" Target="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omments/modernComment_238_AB568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3FBD01-E87C-43EE-B221-CA2993AD0BB9}" authorId="{486C37A7-28C2-814E-BC88-D12F08101485}" created="2024-06-05T16:32:33.61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86255458" sldId="454"/>
      <ac:picMk id="8" creationId="{DCA53E04-6BA3-D8F1-4191-B814D57E4073}"/>
    </ac:deMkLst>
    <p188:txBody>
      <a:bodyPr/>
      <a:lstStyle/>
      <a:p>
        <a:r>
          <a:rPr lang="en-US"/>
          <a:t> D^{p}_{icym} = \alpha + \sum^{p}_{\rho=-3} \left ( \beta^{P}_\rho P_{\rho cym} + \beta^{T}_\rho T_{\rho cym} \right ) + \theta X_{icym} + \delta_{cm} + \gamma_c t_y + \varepsilon_{icym}</a:t>
        </a:r>
      </a:p>
    </p188:txBody>
  </p188:cm>
</p188:cmLst>
</file>

<file path=ppt/comments/modernComment_245_11FEEC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4A4C319-E8BE-4DC4-9E40-EFDF5BBF4FC7}" authorId="{486C37A7-28C2-814E-BC88-D12F08101485}" created="2024-06-05T16:32:33.61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86255458" sldId="454"/>
      <ac:picMk id="8" creationId="{DCA53E04-6BA3-D8F1-4191-B814D57E4073}"/>
    </ac:deMkLst>
    <p188:txBody>
      <a:bodyPr/>
      <a:lstStyle/>
      <a:p>
        <a:r>
          <a:rPr lang="en-US"/>
          <a:t> D^{p}_{icym} = \alpha + \sum^{p}_{\rho=-3} \left ( \beta^{P}_\rho P_{\rho cym} + \beta^{T}_\rho T_{\rho cym} \right ) + \theta X_{icym} + \delta_{cm} + \gamma_c t_y + \varepsilon_{icym}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8A02C-0C6A-49D7-A520-2DB7CE78019A}" type="datetimeFigureOut">
              <a:t>7/23/2025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89A87-E2C9-4F52-95E0-FBB21ED6FF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92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10D85-CEDE-C6C3-34E1-7738C3DB4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F8D90-B274-5213-6B58-AB9026F06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F6E933-9920-114C-1A30-8211E286A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6AE7A-D6C1-4415-259A-6791DDF8A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180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58AF6-5C33-B2DF-C45C-E022C130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0759DA0-1A1B-5D91-E301-1395C4FB1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20989DD-8637-92B9-9DFA-87473B21B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3E31CF-60AF-B0BF-4E95-8CFD22B1F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46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ABBE7-67B0-96B2-E4A8-730D3650A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CF5A35F-B4D8-0035-F8F0-3AE1ED893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1BFA960-FA18-AA01-E499-E90D06914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89982C3-DF0D-C61C-C2C9-4588BACEB8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5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62393-29CB-6053-782F-202DE238B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DD8C757-0725-DD3B-DB07-DFFBA389E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60384E9-60D1-52DD-EE64-45EF27ED1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F5ED94-C596-AC06-7CB7-794ECE4A96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88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B0277-3E98-58F7-C859-A08804354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9E0959-A8DD-311C-8ADE-1D209C2F31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F90EF4D-ECF8-A2E4-308E-995CBC6D9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14E4EA-83ED-C860-B3F4-AA580681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27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FF5D9-E0EA-127C-D58D-E2C743370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A951333-4E14-1A13-4FC5-22FF8EB3F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9A6F5C7-303A-99A0-F0F9-3FE25B35D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D0ABC1-55BB-C983-6FC1-0DA4A3DEB7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87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22501-6E4A-940A-F463-0C859AAF2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0130931-82D4-6C1B-3FE6-F09A5EFF9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5D58C5-5C6F-5160-A3CF-015E5BBD2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5ACF06-CA93-BC4D-0C00-2DD1E22804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62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CBE9F-CA3F-EBAC-9688-FE70E300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52B86-DFDF-F3F1-1BF1-ED52D7A4F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062F2B-5539-0E9F-D670-E15DF0B1A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53DE4-E03E-F920-850E-73EC986EA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5124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EE02E-E575-4965-689A-DE4E44A1D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804EB4E-72F3-75D0-9863-B60F7765F4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DF8326D-5628-8657-1807-136BAFF00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1D8B990-B9AB-D542-4ECA-93BB2F25A5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88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4E417-13BF-E8DC-1133-D482A463E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858B6E-A424-36BD-3825-6635D87284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A97ADA0-46FD-EB4E-29EB-2EB96BF92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FDC5124-7B1A-B819-04A4-3605AA4F4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86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D5946-E406-27BF-C332-271004BF4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BD3DB49-C576-5E22-DEEA-F65338F92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7C07949-165C-B2D9-D1FB-3BFB52C3B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C5A62E-5B0A-EC7D-1C62-176CBC171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04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933AE-FFCE-F56E-BE42-F1FFC8268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59DBA2-A5A1-8875-0C87-599ABD439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650B3-5048-3387-0A86-0A7B267DF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62915-EBA6-E465-D696-EEDF42CEB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2883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BF4C0-10FA-3721-93CD-154855592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0178F5-B68C-46F3-1C78-7573A9DE0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10767D-5D3A-1EA9-AE1E-5ED1DF7B7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20FA6-DC61-38A3-E0B1-6976F552C6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368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E3BF-7A2F-81BA-D4B4-131AEA06F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063FB3-6E29-3229-8920-1130E6AF6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284C8F0-FA74-B604-4188-C9F8AA473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40DDA0-C43D-139E-41CE-E08CC6EF4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91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2B0E8-8348-E4FF-37B4-EB44B46C1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227DAE1-9D52-30B1-9D73-C143FA7DFE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4ADFB29-7390-3093-A09C-1CAAD2216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8354C5-6BEF-3886-4FB8-EECC755BAD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23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79137-545E-6EC3-0BE9-D14C71BA7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CFC73A5-7CE2-B43B-B837-0901065995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CB9FB61-86A1-1285-A71F-B387E59BC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2A918F-A3F1-5031-0B58-6228E2168E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7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775E2-0A53-2653-D4AE-43C11BB07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6EDE85D-388E-5221-1955-4AFE450E7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A41BBA0-ABB2-F7CD-D085-8C08C40CF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94CE3E-2D78-C5D1-3D8D-E72D1BD2B2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5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7FF6D-260A-BC8A-4248-EA99DC133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D593C10-C409-E819-DE6D-254F55EF5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171E469-A9B5-12AE-9AA7-9A8E5AF84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25EDAF-1BE9-F1EE-EC9B-B0757841B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21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3895F-C3CD-268E-137C-F462C40EC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71D1E4E-8FD6-DFF6-A85A-529160607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1EFB1A-4E56-2686-4A5A-9DC47D03E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B7A4EF-6D2A-F442-0C91-18B7DF0527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87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B5D3D-519D-3F15-A478-55273457B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1252F5B-DF5D-B39C-A6C3-7AC37D34D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6FD2D89-F361-0C63-FBBB-BE7068107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2D8E91-A100-091B-0189-4BD4E6707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468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9139C-6456-49C9-DE9B-8AF6EDAF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859EE93-06AF-D3AA-1AE6-6279515DC6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8A513DE-3C2D-1BF1-7028-928B0F3604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57A75D-6229-5E32-7265-814F5C522E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86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F6A28-80C3-81D9-E519-5CB68660E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D15F1A2-807B-E91D-9004-C9BAA687C9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8C7F543-888B-788C-475F-5F61ECB45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A91FAD-05E3-9A0B-DF32-35EEADDA71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80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06B3D-A7BC-A716-15DA-2169B4DF9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7BCFD-7088-9B0B-B35D-976B93487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19F40A-9578-A8AB-4785-E9E488195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D0B4B-204D-0B63-CF96-812A48DC9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556442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DFA07-516B-CE59-9D03-ACCC08C84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32F9FDD-E3E8-20CA-C2FF-108324769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1A9FC43-459A-18A1-673C-6B24BAE08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FEF948-C782-48B8-1853-9BC21949E8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611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E15A8-D414-3481-52A5-AC522D824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189B1C5-28B9-E288-1F36-B108B5873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9740ABA-7E8A-92FD-B5FF-DE53A3157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592015-93BC-19CE-AE83-45F19210E9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07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75010-2B61-42A4-032B-39B87B58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B9BC555-6656-A34F-BA3E-EFA156B1B7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0CC63CA-444E-DFC3-98C2-70AAF037C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1AA373-4523-F376-5C2B-3896A67970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413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A5D2A-A9D8-5AC3-93A6-51B657CD4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A6C3995-8805-27A2-AC91-9F373E68A3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C350532-284C-CEFA-4DB7-9543F29E5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EEC02E9-784A-EA8B-9960-25E472E83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076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FB0C7-CF32-E443-C5AA-73BC35CB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F3F712-5BB7-2150-47F1-8659A8898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3EB429-619E-6759-4EEA-F2446335B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85D1-9672-3F03-66F1-8E0F39A60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41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64619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3D491-1B03-9CC6-AEB3-F38EA3CCF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7FE2665-5FF4-29CF-A360-F34DD2BD9B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CBDFDBD-9121-43C5-A839-E15EA69E5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3FF722-7947-D972-40C1-42BA33C45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69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076B5-E6EF-41F3-B5D3-49EF981A8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374B2BF-8771-82EC-4730-E3B000AEE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889276-157C-9B7E-D9A6-43F24FA73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95A1F3-21E9-F7E2-ACFD-955E652BD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00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D291C-47BB-4F5A-A1C8-D8684A42E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C4318-DF41-B1DE-E5B8-BD1FCE4DE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3FCC9F-F638-858E-84E6-120050E4F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C21F4-9115-805A-09B8-FA78E6EBD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44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931570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C650A-2AA6-05FA-8C29-5DF92D27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2E56EC-E76D-CAC9-B797-1E3111B829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F84B140-9844-7C22-369B-44EA72F36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CDDA9A9-5FDD-B269-22AD-7FF6CCDE5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285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A2E10-DA30-5576-3060-71BF8FC0F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329A805-0EF0-767F-61BC-5123EF4BA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5C174B2-6A80-5F93-8D76-F68D78F2F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FC3435-E6BF-AE5F-C9DB-3860F0D2E1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72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9036A-D471-E871-FB7C-93C02CEE4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CD6495-F340-9B2F-6E29-A667332B1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44E85-4361-3059-6A8F-D60167EA5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9931E-E350-FA95-82F6-31E1CA8F9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906279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9E999-628C-5255-085B-150C6B723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58C035-75F9-C830-459E-15F2ED81D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FE5F6D2-71EA-43D2-2C85-54B48A473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D246B8-B063-8B50-61CF-29D9E49D8B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243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84292-64BC-FB20-FDD0-6E87A91EC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1418495-5BAD-9818-4436-93926E5B39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B05D1DE-6C60-1565-E4BD-05F916928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55AE4E-F116-D6BB-EEEB-5C58854B8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076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F4F94-9BE8-2595-21FE-07306F63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AB1E83-E806-68F3-9788-4ACE5995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CFB5CB-856D-33F9-6EEB-3980B54DE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202D7-19A5-2942-F6A3-21885FC550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71824-1EE8-024D-BF51-896113EABB48}" type="slidenum">
              <a:rPr lang="es-ES_tradnl" smtClean="0"/>
              <a:t>49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820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FD99B-88B7-8119-897D-8065F7FEB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A1A21A7-E018-E65D-7C45-50DB3D40A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9572415-FE8D-C044-91CF-303084E9C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Arial,Sans-Serif"/>
              <a:buNone/>
            </a:pP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470DCE3-B0BB-156A-BFFB-92C4B2F87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96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88416-A578-CEFB-5B44-87C33DA13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DD11EF3-DC59-1911-9D6D-F70BFE42B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C3D2BE5-E40A-346D-2D07-252171595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Arial,Sans-Serif"/>
              <a:buNone/>
            </a:pP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9F740A-02AF-A5A6-464C-E0BE55301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98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5F2AA-9882-DA45-3B43-A5C6CDE7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B2E82F8-F322-0A02-BA13-1C08014E5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CB7544B-3841-38CF-A8EA-3F08EDAB16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59DDB1-380C-15BE-9F91-5829F517E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73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95C3-590B-4C74-6465-0ECA4C62F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10992F4-31BA-B4BA-D817-DB6F05AA1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6A4AD53-363B-5A83-8F49-79A4FD4AB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6735BA1-8A9F-3E09-A7D1-F5E10DA94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57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15CD5-0BB1-2519-37B4-F646444CF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BD1396E-7122-776E-1AD5-C0A16A4B8C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F3D67BA-C25B-C519-BF95-2EDC541DD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D864E1-3601-D352-0FB8-E2854FA28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4CBA-E24C-44FA-8A08-9F0400BC68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70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340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68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5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419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03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785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093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78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06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28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9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40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238_AB568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microsoft.com/office/2018/10/relationships/comments" Target="../comments/modernComment_245_11FEEC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1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05E182-BDA6-1FE4-B902-B039D1466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8FCB391-52CB-451B-805E-921EE56EC29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4B6C37-CFC3-3A83-EE1D-FB31D711172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E1647E-D2EF-00E5-7981-1A25AE8CB43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0FB4F2-E325-D609-707B-EA18BA5727A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6DA094-3FD2-1EE7-7352-0D1BC9A8020F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FB4C30-8381-E025-A549-3CC757391D4B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83177A-3BD9-90CC-AAD9-2855C217521D}"/>
              </a:ext>
            </a:extLst>
          </p:cNvPr>
          <p:cNvSpPr txBox="1"/>
          <p:nvPr/>
        </p:nvSpPr>
        <p:spPr>
          <a:xfrm>
            <a:off x="890664" y="1955285"/>
            <a:ext cx="1019449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Libre Baskerville"/>
                <a:ea typeface="Calibri"/>
                <a:cs typeface="Times New Roman"/>
              </a:rPr>
              <a:t>The Unequal Burden of a Changing Climate: </a:t>
            </a:r>
            <a:r>
              <a:rPr lang="en-US" sz="3200" dirty="0">
                <a:solidFill>
                  <a:schemeClr val="bg1"/>
                </a:solidFill>
                <a:latin typeface="Libre Baskerville"/>
                <a:ea typeface="Calibri"/>
                <a:cs typeface="Times New Roman"/>
              </a:rPr>
              <a:t>Extreme Weather Shocks and Infant Mortality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E9902F-B2CC-8DC8-8504-53972C5F1D74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1D42427-1904-1BC8-93D3-4F68F9E4D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1397B4B-5DB1-B836-4C1B-D89C672F1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376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255A7-1102-243C-FF8A-0255A811A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90E00B-F069-3809-0173-FFC16DF7C7BE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48EB6626-C3BB-F827-1D6A-07C84D4BF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2A2ADEC-E3CF-C03A-20BF-DFE155233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7EC27A-854D-686B-D485-20B7420970AD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6D5589-3699-B6BA-25AE-6AE59A01C9E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8C6BDB-DBB0-678E-D6A2-C6BEBA294A3F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EF1743-C038-1B98-B51F-34EDF858D55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77B6D7-08A7-6872-3D55-E4FAF34C2B4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4463AC-F58F-0925-07D4-4B1814BC0366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7DE8D926-7661-6EDD-C3AE-C13B5287261F}"/>
              </a:ext>
            </a:extLst>
          </p:cNvPr>
          <p:cNvSpPr txBox="1"/>
          <p:nvPr/>
        </p:nvSpPr>
        <p:spPr>
          <a:xfrm>
            <a:off x="429013" y="1316027"/>
            <a:ext cx="3786262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err="1">
                <a:latin typeface="Times New Roman"/>
                <a:ea typeface="+mn-lt"/>
                <a:cs typeface="Times New Roman"/>
              </a:rPr>
              <a:t>This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is</a:t>
            </a:r>
            <a:r>
              <a:rPr lang="es" sz="2400">
                <a:latin typeface="Times New Roman"/>
                <a:ea typeface="+mn-lt"/>
                <a:cs typeface="Times New Roman"/>
              </a:rPr>
              <a:t> a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discussion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have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been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going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long</a:t>
            </a:r>
            <a:r>
              <a:rPr lang="es" sz="2400">
                <a:latin typeface="Times New Roman"/>
                <a:ea typeface="+mn-lt"/>
                <a:cs typeface="Times New Roman"/>
              </a:rPr>
              <a:t>,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but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now</a:t>
            </a:r>
            <a:r>
              <a:rPr lang="es" sz="2400">
                <a:latin typeface="Times New Roman"/>
                <a:ea typeface="+mn-lt"/>
                <a:cs typeface="Times New Roman"/>
              </a:rPr>
              <a:t> in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light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of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new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its</a:t>
            </a:r>
            <a:r>
              <a:rPr lang="es" sz="2400">
                <a:latin typeface="Times New Roman"/>
                <a:ea typeface="+mn-lt"/>
                <a:cs typeface="Times New Roman"/>
              </a:rPr>
              <a:t> more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relevant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previously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was</a:t>
            </a:r>
            <a:r>
              <a:rPr lang="es" sz="2400">
                <a:latin typeface="Times New Roman"/>
                <a:ea typeface="+mn-lt"/>
                <a:cs typeface="Times New Roman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endParaRPr lang="es" sz="2400">
              <a:latin typeface="Times New Roman"/>
              <a:cs typeface="Times New Roman"/>
            </a:endParaRPr>
          </a:p>
          <a:p>
            <a:r>
              <a:rPr lang="es" sz="2400" b="1" err="1">
                <a:latin typeface="Times New Roman"/>
                <a:ea typeface="+mn-lt"/>
                <a:cs typeface="Times New Roman"/>
              </a:rPr>
              <a:t>Using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linear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dummy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model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with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SPI,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we've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found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consistent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standardized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and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monthly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anomalies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...</a:t>
            </a:r>
            <a:endParaRPr lang="es" b="1"/>
          </a:p>
        </p:txBody>
      </p:sp>
      <p:pic>
        <p:nvPicPr>
          <p:cNvPr id="14" name="Picture 13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4B15BD6A-E291-71C5-A94F-7F1FE9382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100" y="1010179"/>
            <a:ext cx="6972300" cy="5133975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0BF8AF5-1E50-AECB-4E35-0F23246B6AA0}"/>
              </a:ext>
            </a:extLst>
          </p:cNvPr>
          <p:cNvSpPr txBox="1">
            <a:spLocks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</p:spTree>
    <p:extLst>
      <p:ext uri="{BB962C8B-B14F-4D97-AF65-F5344CB8AC3E}">
        <p14:creationId xmlns:p14="http://schemas.microsoft.com/office/powerpoint/2010/main" val="210786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3699D-6D17-01B5-C77D-B038CEEB4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0C73C74-3F0A-C997-B87F-3C4573A7AE2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6589D312-CFAF-585B-6226-C233B82E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BBAFB22-F61F-29B9-EF04-E15CFF448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799276-8DF0-2C1D-BDD3-54B3081364D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53204-FC4E-2EF1-5F32-0E5F39432CA2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B68D35-4FD0-2680-B916-85D3F4B4A5B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BDF9FB-488D-741D-E523-CE4EB4E145C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65069B-6D8F-8C10-ADAB-5390361F72C9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A1E748-F6CC-415B-D1D3-2206C4837BE8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6639130E-495E-3F52-C7B6-B49F386D530C}"/>
              </a:ext>
            </a:extLst>
          </p:cNvPr>
          <p:cNvSpPr txBox="1"/>
          <p:nvPr/>
        </p:nvSpPr>
        <p:spPr>
          <a:xfrm>
            <a:off x="429013" y="1316027"/>
            <a:ext cx="3786262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dirty="0">
                <a:latin typeface="Times New Roman"/>
                <a:ea typeface="+mn-lt"/>
                <a:cs typeface="Times New Roman"/>
              </a:rPr>
              <a:t>This is a discussion that we have been going for long, but now in the light of the new results its more relevant than previously was.</a:t>
            </a:r>
            <a:endParaRPr lang="en-US" dirty="0">
              <a:latin typeface="Times New Roman"/>
              <a:cs typeface="Times New Roman"/>
            </a:endParaRPr>
          </a:p>
          <a:p>
            <a:endParaRPr lang="es" sz="2400" dirty="0">
              <a:latin typeface="Times New Roman"/>
              <a:cs typeface="Times New Roman"/>
            </a:endParaRPr>
          </a:p>
          <a:p>
            <a:r>
              <a:rPr lang="es" sz="2400" b="1" dirty="0">
                <a:latin typeface="Times New Roman"/>
                <a:ea typeface="+mn-lt"/>
                <a:cs typeface="Times New Roman"/>
              </a:rPr>
              <a:t>Using the linear dummy model with SPI, we've found consistent results for standardized temperature and monthly temperature anomalies...</a:t>
            </a:r>
            <a:endParaRPr lang="es" b="1" dirty="0"/>
          </a:p>
        </p:txBody>
      </p:sp>
      <p:pic>
        <p:nvPicPr>
          <p:cNvPr id="2" name="Picture 1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7F6FD52A-3D22-948D-5C01-CF2B3A0D6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700" y="1018117"/>
            <a:ext cx="7118350" cy="524510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252274B-9A91-F532-07FE-447613748D57}"/>
              </a:ext>
            </a:extLst>
          </p:cNvPr>
          <p:cNvSpPr txBox="1">
            <a:spLocks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</p:spTree>
    <p:extLst>
      <p:ext uri="{BB962C8B-B14F-4D97-AF65-F5344CB8AC3E}">
        <p14:creationId xmlns:p14="http://schemas.microsoft.com/office/powerpoint/2010/main" val="292104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2F46F-6EB7-AA25-73F4-69A315AE7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0569F8A-1B14-04F4-65CE-7DF67E44C4DC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976C6AD-9DD8-A8F6-63D0-E468370E5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C5C00DC-6831-E8E2-2E37-FCBE35B5A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7DCF3E-CFC0-1546-6FA8-0A5A21C3FEC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FE4CD9-DBDB-2EA4-D973-7DBADD50DD09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4E7C04-461F-16ED-05E9-510102DFD29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11AA6C-8B47-9C3E-103F-0CFA54E271F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FCE31C-B9A6-463B-1A1F-4CC62CE1DD1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F8AD94-95F9-40FE-A55E-2ADAE920D8FA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B4331DD-6636-3C29-A623-4DD2217FE399}"/>
              </a:ext>
            </a:extLst>
          </p:cNvPr>
          <p:cNvSpPr txBox="1">
            <a:spLocks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4225FB31-C91D-3C67-7826-85399073C4D7}"/>
              </a:ext>
            </a:extLst>
          </p:cNvPr>
          <p:cNvSpPr txBox="1"/>
          <p:nvPr/>
        </p:nvSpPr>
        <p:spPr>
          <a:xfrm>
            <a:off x="429013" y="1316027"/>
            <a:ext cx="3786262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400" b="1" dirty="0" err="1">
                <a:latin typeface="Times New Roman"/>
                <a:ea typeface="+mn-lt"/>
                <a:cs typeface="Times New Roman"/>
              </a:rPr>
              <a:t>How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likely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are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these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monthly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-AR" sz="2400" b="1" dirty="0" err="1">
                <a:latin typeface="Times New Roman"/>
                <a:ea typeface="+mn-lt"/>
                <a:cs typeface="Times New Roman"/>
              </a:rPr>
              <a:t>anomalies</a:t>
            </a:r>
            <a:r>
              <a:rPr lang="es-AR" sz="2400" b="1" dirty="0">
                <a:latin typeface="Times New Roman"/>
                <a:ea typeface="+mn-lt"/>
                <a:cs typeface="Times New Roman"/>
              </a:rPr>
              <a:t>?</a:t>
            </a:r>
            <a:endParaRPr lang="en-US" b="1" dirty="0">
              <a:latin typeface="Times New Roman"/>
              <a:cs typeface="Times New Roman"/>
            </a:endParaRPr>
          </a:p>
          <a:p>
            <a:endParaRPr lang="e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692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2432A-DB4F-D487-9E85-E175EF306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1EE5CCD-DC25-C633-67B6-D3043AEA4831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322AC53-2974-61FD-4C87-6020CD92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EDC1B39-A6AA-B4A3-D31F-9F7FEE218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15E0F074-7D4A-5D68-1BC5-3F27F3E515EB}"/>
              </a:ext>
            </a:extLst>
          </p:cNvPr>
          <p:cNvSpPr txBox="1"/>
          <p:nvPr/>
        </p:nvSpPr>
        <p:spPr>
          <a:xfrm>
            <a:off x="386679" y="949459"/>
            <a:ext cx="1172664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dirty="0" err="1">
                <a:latin typeface="Times New Roman"/>
                <a:ea typeface="+mn-lt"/>
                <a:cs typeface="Times New Roman"/>
              </a:rPr>
              <a:t>Precipitation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data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is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dirty="0" err="1">
                <a:latin typeface="Times New Roman"/>
                <a:ea typeface="+mn-lt"/>
                <a:cs typeface="Times New Roman"/>
              </a:rPr>
              <a:t>highly</a:t>
            </a:r>
            <a:r>
              <a:rPr lang="es" sz="2400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dirty="0" err="1">
                <a:latin typeface="Times New Roman"/>
                <a:ea typeface="+mn-lt"/>
                <a:cs typeface="Times New Roman"/>
              </a:rPr>
              <a:t>skewed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, so a simple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standardization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might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not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be a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good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s" sz="2400" dirty="0" err="1">
                <a:latin typeface="Times New Roman"/>
                <a:ea typeface="+mn-lt"/>
                <a:cs typeface="Times New Roman"/>
              </a:rPr>
              <a:t>solution</a:t>
            </a:r>
            <a:r>
              <a:rPr lang="es" sz="2400" dirty="0">
                <a:latin typeface="Times New Roman"/>
                <a:ea typeface="+mn-lt"/>
                <a:cs typeface="Times New Roman"/>
              </a:rPr>
              <a:t>.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4A82044-9243-606C-DB95-0CB6EE04AD89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5B04A9-DBB7-177E-D627-FED57FC083C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D1284D1-E28B-E6B2-CCDB-9C4CD5D46DA1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CC465B2-F64E-1595-FF99-B506B9B6FCA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350491B-E87B-453B-B52C-2B63B6F9F1D2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DB72CE5-408F-39CB-ED5A-A8E58FB64A2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C1A54B7-A64F-00D1-B472-6B6758E1D9CE}"/>
              </a:ext>
            </a:extLst>
          </p:cNvPr>
          <p:cNvSpPr>
            <a:spLocks noGrp="1"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Precipitation shocks?</a:t>
            </a:r>
          </a:p>
        </p:txBody>
      </p:sp>
      <p:pic>
        <p:nvPicPr>
          <p:cNvPr id="3" name="Picture 2" descr="A graph of standard deviation and standard deviation&#10;&#10;AI-generated content may be incorrect.">
            <a:extLst>
              <a:ext uri="{FF2B5EF4-FFF2-40B4-BE49-F238E27FC236}">
                <a16:creationId xmlns:a16="http://schemas.microsoft.com/office/drawing/2014/main" id="{D8388A0E-7C4F-0896-6FDD-09015938E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72" y="2105556"/>
            <a:ext cx="6961908" cy="3291320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AEDC0E-F101-6A12-81FB-1B2FDEC18704}"/>
              </a:ext>
            </a:extLst>
          </p:cNvPr>
          <p:cNvSpPr txBox="1"/>
          <p:nvPr/>
        </p:nvSpPr>
        <p:spPr>
          <a:xfrm>
            <a:off x="386196" y="1572491"/>
            <a:ext cx="4310495" cy="48590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err="1">
                <a:latin typeface="Times New Roman"/>
              </a:rPr>
              <a:t>The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b="1" err="1">
                <a:latin typeface="Times New Roman"/>
              </a:rPr>
              <a:t>Standardized</a:t>
            </a:r>
            <a:r>
              <a:rPr lang="es-ES" sz="2400" b="1" dirty="0">
                <a:latin typeface="Times New Roman"/>
              </a:rPr>
              <a:t> </a:t>
            </a:r>
            <a:r>
              <a:rPr lang="es-ES" sz="2400" b="1" err="1">
                <a:latin typeface="Times New Roman"/>
              </a:rPr>
              <a:t>precipitation</a:t>
            </a:r>
            <a:r>
              <a:rPr lang="es-ES" sz="2400" b="1" dirty="0">
                <a:latin typeface="Times New Roman"/>
              </a:rPr>
              <a:t> </a:t>
            </a:r>
            <a:r>
              <a:rPr lang="es-ES" sz="2400" b="1" err="1">
                <a:latin typeface="Times New Roman"/>
              </a:rPr>
              <a:t>Index</a:t>
            </a:r>
            <a:r>
              <a:rPr lang="es-ES" sz="2400" b="1" dirty="0">
                <a:latin typeface="Times New Roman"/>
              </a:rPr>
              <a:t> </a:t>
            </a:r>
            <a:r>
              <a:rPr lang="es-ES" sz="2400" dirty="0">
                <a:latin typeface="Times New Roman"/>
              </a:rPr>
              <a:t>comes in </a:t>
            </a:r>
            <a:r>
              <a:rPr lang="es-ES" sz="2400" err="1">
                <a:latin typeface="Times New Roman"/>
              </a:rPr>
              <a:t>handy</a:t>
            </a:r>
            <a:r>
              <a:rPr lang="es-ES" sz="2400" dirty="0">
                <a:latin typeface="Times New Roman"/>
              </a:rPr>
              <a:t> as </a:t>
            </a:r>
            <a:r>
              <a:rPr lang="es-ES" sz="2400" err="1">
                <a:latin typeface="Times New Roman"/>
              </a:rPr>
              <a:t>it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is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an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indicator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easy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to</a:t>
            </a:r>
            <a:r>
              <a:rPr lang="es-ES" sz="2400" dirty="0">
                <a:latin typeface="Times New Roman"/>
              </a:rPr>
              <a:t> compute, comparable </a:t>
            </a:r>
            <a:r>
              <a:rPr lang="es-ES" sz="2400" err="1">
                <a:latin typeface="Times New Roman"/>
              </a:rPr>
              <a:t>between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countries</a:t>
            </a:r>
            <a:r>
              <a:rPr lang="es-ES" sz="2400" dirty="0">
                <a:latin typeface="Times New Roman"/>
              </a:rPr>
              <a:t>, and </a:t>
            </a:r>
            <a:r>
              <a:rPr lang="es-ES" sz="2400" err="1">
                <a:latin typeface="Times New Roman"/>
              </a:rPr>
              <a:t>with</a:t>
            </a:r>
            <a:r>
              <a:rPr lang="es-ES" sz="2400" dirty="0">
                <a:latin typeface="Times New Roman"/>
              </a:rPr>
              <a:t> a similar </a:t>
            </a:r>
            <a:r>
              <a:rPr lang="es-ES" sz="2400" err="1">
                <a:latin typeface="Times New Roman"/>
              </a:rPr>
              <a:t>interpretation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than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standardized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temperature</a:t>
            </a:r>
            <a:r>
              <a:rPr lang="es-ES" sz="2400" dirty="0">
                <a:latin typeface="Times New Roman"/>
              </a:rPr>
              <a:t> </a:t>
            </a:r>
            <a:r>
              <a:rPr lang="es-ES" sz="2400" err="1">
                <a:latin typeface="Times New Roman"/>
              </a:rPr>
              <a:t>anomalies</a:t>
            </a:r>
            <a:r>
              <a:rPr lang="es-ES" sz="2400" dirty="0">
                <a:latin typeface="Times New Roman"/>
              </a:rPr>
              <a:t>.</a:t>
            </a:r>
            <a:r>
              <a:rPr lang="en-US" sz="2400" dirty="0">
                <a:latin typeface="Times New Roman"/>
                <a:cs typeface="Times New Roman"/>
              </a:rPr>
              <a:t>​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>
                <a:latin typeface="Times New Roman"/>
                <a:cs typeface="Times New Roman"/>
              </a:rPr>
              <a:t>It is computed by fitting the observed distribution of each cell to a Gamma distribution, and then matching it to a normal distribution.</a:t>
            </a:r>
          </a:p>
        </p:txBody>
      </p:sp>
    </p:spTree>
    <p:extLst>
      <p:ext uri="{BB962C8B-B14F-4D97-AF65-F5344CB8AC3E}">
        <p14:creationId xmlns:p14="http://schemas.microsoft.com/office/powerpoint/2010/main" val="5733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B33C8-2922-AE7A-A1EF-6A62FF77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aph showing time and time&#10;&#10;Description automatically generated">
            <a:extLst>
              <a:ext uri="{FF2B5EF4-FFF2-40B4-BE49-F238E27FC236}">
                <a16:creationId xmlns:a16="http://schemas.microsoft.com/office/drawing/2014/main" id="{CC2F6D65-ECAA-440B-C0EA-FE3151EF8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32" y="3958122"/>
            <a:ext cx="6457950" cy="24288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45B36-1EF1-364F-AB00-BC995B26B72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Merging Climate data with DHS data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BAA781-09A4-A4F1-9B4F-741395E726C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211591FF-110B-EB59-5516-5CB886B65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8951E85-BF47-1309-EDBE-96C72E2D5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BEA4A8-A671-FBF6-352E-FC7CF4D18BD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32F027-2844-D078-A8C4-66D654541F0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4630BC-B4A6-E401-E1D1-BAC153DC7CB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0B6786-4DCF-C8F9-AE8D-FD49F22A107B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7D1F3B-8277-6946-25AA-530737B71BB2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6BF841-F77D-2F83-3485-ED78E823CB8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2A61A454-1333-7FEA-C3B5-46E2AD1B0FE5}"/>
              </a:ext>
            </a:extLst>
          </p:cNvPr>
          <p:cNvSpPr txBox="1"/>
          <p:nvPr/>
        </p:nvSpPr>
        <p:spPr>
          <a:xfrm>
            <a:off x="630139" y="1046178"/>
            <a:ext cx="5923798" cy="268387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We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first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assign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each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DHS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observation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to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a single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cell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of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the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 </a:t>
            </a:r>
            <a:r>
              <a:rPr lang="es-AR" sz="2200" b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grid</a:t>
            </a:r>
            <a:r>
              <a:rPr lang="es-AR" sz="2200" b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with</a:t>
            </a:r>
            <a:r>
              <a:rPr lang="es-AR" sz="2200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the</a:t>
            </a:r>
            <a:r>
              <a:rPr lang="es-AR" sz="2200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s-AR" sz="2200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climate</a:t>
            </a:r>
            <a:r>
              <a:rPr lang="es-AR" sz="2200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data</a:t>
            </a:r>
            <a:endParaRPr lang="es-AR" sz="2200"/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endParaRPr lang="es-AR" sz="2200">
              <a:solidFill>
                <a:srgbClr val="0D0D0D"/>
              </a:solidFill>
              <a:latin typeface="Times New Roman"/>
              <a:ea typeface="Calibri"/>
              <a:cs typeface="Times New Roman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endParaRPr lang="es-AR" sz="2200">
              <a:solidFill>
                <a:srgbClr val="0D0D0D"/>
              </a:solidFill>
              <a:latin typeface="Times New Roman"/>
              <a:ea typeface="Calibri"/>
              <a:cs typeface="Times New Roman"/>
            </a:endParaRPr>
          </a:p>
          <a:p>
            <a:pPr algn="just">
              <a:lnSpc>
                <a:spcPct val="150000"/>
              </a:lnSpc>
            </a:pPr>
            <a:endParaRPr lang="es-AR" sz="2200"/>
          </a:p>
        </p:txBody>
      </p:sp>
      <p:pic>
        <p:nvPicPr>
          <p:cNvPr id="2" name="Picture 1" descr="A map with red dots&#10;&#10;Description automatically generated">
            <a:extLst>
              <a:ext uri="{FF2B5EF4-FFF2-40B4-BE49-F238E27FC236}">
                <a16:creationId xmlns:a16="http://schemas.microsoft.com/office/drawing/2014/main" id="{B302A8A2-6BEA-8DA4-1D7B-8E32DBE52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38" y="1042987"/>
            <a:ext cx="3394982" cy="5193846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D3B368-5158-A1C9-8632-4EBEEE2789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8" t="449" r="2062" b="66148"/>
          <a:stretch/>
        </p:blipFill>
        <p:spPr>
          <a:xfrm>
            <a:off x="497484" y="2640669"/>
            <a:ext cx="7030926" cy="111038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CA2E3D4-BC8A-EAD7-3B89-74657A7F2294}"/>
              </a:ext>
            </a:extLst>
          </p:cNvPr>
          <p:cNvSpPr/>
          <p:nvPr/>
        </p:nvSpPr>
        <p:spPr>
          <a:xfrm>
            <a:off x="9185974" y="2531389"/>
            <a:ext cx="232474" cy="2324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8005B6-9225-9B51-21DF-F25FA6F5691F}"/>
              </a:ext>
            </a:extLst>
          </p:cNvPr>
          <p:cNvSpPr/>
          <p:nvPr/>
        </p:nvSpPr>
        <p:spPr>
          <a:xfrm>
            <a:off x="500466" y="2960821"/>
            <a:ext cx="7025898" cy="258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5779CB-BC2D-EDC0-5DB9-18ACAF103F28}"/>
              </a:ext>
            </a:extLst>
          </p:cNvPr>
          <p:cNvSpPr/>
          <p:nvPr/>
        </p:nvSpPr>
        <p:spPr>
          <a:xfrm>
            <a:off x="9137542" y="2147161"/>
            <a:ext cx="710338" cy="994474"/>
          </a:xfrm>
          <a:prstGeom prst="rect">
            <a:avLst/>
          </a:prstGeom>
          <a:noFill/>
          <a:ln w="28575">
            <a:solidFill>
              <a:srgbClr val="FFA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D75BD1-977B-35CB-FBBB-377EFE074CF4}"/>
              </a:ext>
            </a:extLst>
          </p:cNvPr>
          <p:cNvCxnSpPr/>
          <p:nvPr/>
        </p:nvCxnSpPr>
        <p:spPr>
          <a:xfrm flipV="1">
            <a:off x="7564878" y="2631657"/>
            <a:ext cx="1594112" cy="4887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4FCFD6-B3DB-177B-B434-B2C74A7925D9}"/>
              </a:ext>
            </a:extLst>
          </p:cNvPr>
          <p:cNvCxnSpPr>
            <a:cxnSpLocks/>
          </p:cNvCxnSpPr>
          <p:nvPr/>
        </p:nvCxnSpPr>
        <p:spPr>
          <a:xfrm flipV="1">
            <a:off x="7035352" y="3019114"/>
            <a:ext cx="2071976" cy="1986872"/>
          </a:xfrm>
          <a:prstGeom prst="straightConnector1">
            <a:avLst/>
          </a:prstGeom>
          <a:ln w="28575">
            <a:solidFill>
              <a:srgbClr val="FFAE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4DD14CF-F31C-58D1-8F24-6B503D40934F}"/>
              </a:ext>
            </a:extLst>
          </p:cNvPr>
          <p:cNvSpPr/>
          <p:nvPr/>
        </p:nvSpPr>
        <p:spPr>
          <a:xfrm>
            <a:off x="1142999" y="4265262"/>
            <a:ext cx="5915185" cy="1459423"/>
          </a:xfrm>
          <a:prstGeom prst="rect">
            <a:avLst/>
          </a:prstGeom>
          <a:noFill/>
          <a:ln w="28575">
            <a:solidFill>
              <a:srgbClr val="FFA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E66A24D1-B21A-742F-455F-57E20339CA30}"/>
              </a:ext>
            </a:extLst>
          </p:cNvPr>
          <p:cNvSpPr txBox="1"/>
          <p:nvPr/>
        </p:nvSpPr>
        <p:spPr>
          <a:xfrm>
            <a:off x="1159664" y="2195635"/>
            <a:ext cx="5923798" cy="46570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AR" b="1" i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DHS data</a:t>
            </a:r>
            <a:endParaRPr lang="es-AR" b="1" i="1"/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7A1A1F20-51DD-7ABF-2487-242A7391E42A}"/>
              </a:ext>
            </a:extLst>
          </p:cNvPr>
          <p:cNvSpPr txBox="1"/>
          <p:nvPr/>
        </p:nvSpPr>
        <p:spPr>
          <a:xfrm>
            <a:off x="1146748" y="3797126"/>
            <a:ext cx="5923798" cy="46570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AR" b="1" i="1" err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Climate</a:t>
            </a:r>
            <a:r>
              <a:rPr lang="es-AR" b="1" i="1">
                <a:solidFill>
                  <a:srgbClr val="0D0D0D"/>
                </a:solidFill>
                <a:latin typeface="Times New Roman"/>
                <a:ea typeface="Calibri"/>
                <a:cs typeface="Times New Roman"/>
              </a:rPr>
              <a:t> data</a:t>
            </a:r>
            <a:endParaRPr lang="es-AR" b="1" i="1"/>
          </a:p>
        </p:txBody>
      </p:sp>
    </p:spTree>
    <p:extLst>
      <p:ext uri="{BB962C8B-B14F-4D97-AF65-F5344CB8AC3E}">
        <p14:creationId xmlns:p14="http://schemas.microsoft.com/office/powerpoint/2010/main" val="973786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7EBEA-EC81-5E3B-C4BF-AFDFA8BFD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63174-83E2-697F-DC77-97B26748D5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Creating exposure variables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DAD585-5D38-1E38-BAC1-6D7E37FD5F9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05512B89-1A60-9483-A149-E755AD6CE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AA11922-7DD6-4110-FA5A-2DA270FFD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D90745-A6ED-C42A-4F37-BBBFDD05F76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A22E5F-7C07-831F-F52C-31CCF15F4084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ED050F-E957-DA0F-BBF6-CC0CEC57571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00DE77-1774-4721-F7AF-F862FD6B1EF8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519CFD-9D71-CAA8-A975-46CBC1B3E40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F0E007-DFCA-D599-AF10-E0E0EB42602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78D9CB84-8230-57B6-72EF-C8E6D694C746}"/>
              </a:ext>
            </a:extLst>
          </p:cNvPr>
          <p:cNvSpPr txBox="1"/>
          <p:nvPr/>
        </p:nvSpPr>
        <p:spPr>
          <a:xfrm>
            <a:off x="733461" y="1407805"/>
            <a:ext cx="10973201" cy="206287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Weather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exposure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divided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into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 7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quarters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: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3 in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utero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quarters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, 4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quarters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after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birth</a:t>
            </a:r>
            <a:endParaRPr lang="es-AR" sz="2200" dirty="0">
              <a:solidFill>
                <a:srgbClr val="0D0D0D"/>
              </a:solidFill>
              <a:latin typeface="Times New Roman"/>
              <a:cs typeface="Times New Roman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We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compute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average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1-month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Standardized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Precipitation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Index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and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Standardized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Temperature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Anomaly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for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corresponding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>
                <a:solidFill>
                  <a:srgbClr val="0D0D0D"/>
                </a:solidFill>
                <a:latin typeface="Times New Roman"/>
                <a:cs typeface="Times New Roman"/>
              </a:rPr>
              <a:t>quarter.</a:t>
            </a:r>
            <a:endParaRPr lang="en-US" dirty="0"/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endParaRPr lang="es-AR" sz="2200" dirty="0">
              <a:solidFill>
                <a:srgbClr val="0D0D0D"/>
              </a:solidFill>
              <a:latin typeface="Times New Roman"/>
              <a:cs typeface="Times New Roman"/>
            </a:endParaRPr>
          </a:p>
        </p:txBody>
      </p:sp>
      <p:pic>
        <p:nvPicPr>
          <p:cNvPr id="18" name="Picture 17" descr="A yellow blue and orange squares with black text&#10;&#10;Description automatically generated">
            <a:extLst>
              <a:ext uri="{FF2B5EF4-FFF2-40B4-BE49-F238E27FC236}">
                <a16:creationId xmlns:a16="http://schemas.microsoft.com/office/drawing/2014/main" id="{4A3B6E29-E206-65F6-A35A-3EB05161C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063" y="3732003"/>
            <a:ext cx="9667875" cy="18669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3832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1A5B2-8972-4B9B-DA93-184457144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9E69B-BDFE-769A-5E48-3A88D0D7D5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 panose="020F0502020204030204"/>
              </a:rPr>
              <a:t>Resulting shock distribution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9DB859-194C-C7D3-1000-67789190923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68F7469-F052-AFC3-D48F-44BC54C79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5A5BA93-966F-459C-179E-4E13F50C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018D90-B6EB-B2CC-1874-90CC6211455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D609BC-DF75-5455-FC4E-4A3B3886FE4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0CC680-6A64-8F81-1871-26201BC4052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88DBB2-A263-BF5A-E98D-11EF2BF0F370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99F463-3640-78BE-391E-E8748072469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77C0CC-602E-E6C3-6535-B87B397BFC2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3048DB76-C3AD-1C96-5B7F-1910C31D048B}"/>
              </a:ext>
            </a:extLst>
          </p:cNvPr>
          <p:cNvSpPr txBox="1"/>
          <p:nvPr/>
        </p:nvSpPr>
        <p:spPr>
          <a:xfrm>
            <a:off x="499665" y="1710873"/>
            <a:ext cx="4184474" cy="40941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This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method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aggregating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by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taking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average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each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period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means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that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each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variable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will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have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a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different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variance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higher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aggregation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period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,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lower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variance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cs typeface="Times New Roman"/>
              </a:rPr>
              <a:t>distribution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cs typeface="Times New Roman"/>
              </a:rPr>
              <a:t>.</a:t>
            </a:r>
            <a:endParaRPr lang="es-AR" b="1"/>
          </a:p>
          <a:p>
            <a:pPr algn="just">
              <a:lnSpc>
                <a:spcPct val="150000"/>
              </a:lnSpc>
            </a:pPr>
            <a:endParaRPr lang="es-AR" sz="2200">
              <a:solidFill>
                <a:srgbClr val="0D0D0D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A group of black lines&#10;&#10;AI-generated content may be incorrect.">
            <a:extLst>
              <a:ext uri="{FF2B5EF4-FFF2-40B4-BE49-F238E27FC236}">
                <a16:creationId xmlns:a16="http://schemas.microsoft.com/office/drawing/2014/main" id="{DD7C242D-9B0F-3644-8F00-2ECBF93CA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216" y="1061676"/>
            <a:ext cx="6348536" cy="51781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6977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9B83B7-E153-65FC-0461-B4B94567D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05A55E-6A91-9827-918D-DC754E26EA32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115A51-B147-DEC2-83A0-E9E87D7E841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B437E7-16F5-F946-29C6-C3A8E002B38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BB9DE7-E7CB-F443-EC9A-A76F5CDF241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2C26E8-5704-BBDD-9F03-C537E69FDF4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06D06B-A026-3776-D2D8-D1A5987536B7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42E0759-BED9-0CF4-AAEC-8742E8B64920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4. Empirical Identification Strategy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AC883B-E84F-E275-ED88-F4B3D638740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944A050-BA94-43DC-22DF-0C0A4E23A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2A71936-57AC-C8A1-CEC2-867E459D4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4076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9604E-79BA-B7EC-F76B-654B5D6A2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753AF08-AAFD-8D1B-05B1-90B699503933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  <a:ea typeface="+mn-lt"/>
                <a:cs typeface="+mn-lt"/>
              </a:rPr>
              <a:t>Empirical Strategy: linear model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4655B9-86B4-B661-2FB5-06A0C3279708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6CFC7BB2-5D1E-EAB2-F978-A0B1EDFCA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426F028-C53B-D877-2546-9D2A9599F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954B5D-3015-2E3C-8E9F-C7E86B5EBB7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DF3C37-B49A-C469-34F4-C3C28047F33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DCAA72-9939-1108-B573-71AE2653A41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5A17A8-96FD-DBAF-129B-3FA8F6DCE62C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784BB8-92D4-26ED-B74C-A1F298D4594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2F108E-7C08-E5F7-A7A7-478097AD1E2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C5C57BF-0F38-510D-6E0F-3C9C4E0C72FB}"/>
              </a:ext>
            </a:extLst>
          </p:cNvPr>
          <p:cNvSpPr/>
          <p:nvPr/>
        </p:nvSpPr>
        <p:spPr>
          <a:xfrm>
            <a:off x="441742" y="2717835"/>
            <a:ext cx="11318850" cy="14185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Estimated for each period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p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conditional on survival to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p-1, where:</a:t>
            </a:r>
            <a:endParaRPr lang="en-US" sz="2000" dirty="0"/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is a dummy variable equal to 1 if the child </a:t>
            </a:r>
            <a:r>
              <a:rPr lang="en-US" sz="2000" i="1" err="1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living in cell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c,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born in year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y,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and in month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m, died.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This dummy is multiplied by 1,000 to reflect mortality rates per 1,000 children instead of probability in the estimates. </a:t>
            </a:r>
            <a:endParaRPr lang="en-US" sz="20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P 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and 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T 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are the precipitation (SPI) and temperature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indicates of the cell at the period rho (each quarter in utero and until the first age). </a:t>
            </a:r>
            <a:endParaRPr lang="en-US" sz="20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 is a set of controls including child gender, multiple birth indicator, birth order, age of mother (cubic), years of maternal education (cubic), rural indicator and wealth index quintile. </a:t>
            </a:r>
            <a:endParaRPr lang="en-US" sz="20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Delta represents fixed effects for cell-month (for stationarity) and gamma represents cell fixed effects interacted with time to control for a cell-specific linear trends.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group of black letters&#10;&#10;AI-generated content may be incorrect.">
            <a:extLst>
              <a:ext uri="{FF2B5EF4-FFF2-40B4-BE49-F238E27FC236}">
                <a16:creationId xmlns:a16="http://schemas.microsoft.com/office/drawing/2014/main" id="{5A45C672-E0EC-B0E1-32CC-6894C89B2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720" y="1022639"/>
            <a:ext cx="9608128" cy="1652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6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EEA3F-58E0-681A-7ABA-3CDCD2791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EC2579-7521-38E6-367D-EC59ACCEF5C4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</a:rPr>
              <a:t>Empirical Strategy: linear model</a:t>
            </a:r>
            <a:endParaRPr lang="en-US" sz="32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983D29-77C7-1778-FB48-D6C4F4F55E34}"/>
              </a:ext>
            </a:extLst>
          </p:cNvPr>
          <p:cNvSpPr/>
          <p:nvPr/>
        </p:nvSpPr>
        <p:spPr>
          <a:xfrm>
            <a:off x="441770" y="1144629"/>
            <a:ext cx="11318850" cy="7559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What we expect is that </a:t>
            </a:r>
            <a:r>
              <a:rPr lang="en-US" sz="2400" b="1">
                <a:solidFill>
                  <a:srgbClr val="000000"/>
                </a:solidFill>
                <a:latin typeface="Times New Roman"/>
                <a:cs typeface="Times New Roman"/>
              </a:rPr>
              <a:t>extreme shocks 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(in any direction) will lead to an increase in child mortality: the further the indicator is from zero, the higher the increase in mortality.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49E2F6-F0B4-2CB9-4911-B131E77F8DF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4438B97-62E1-CBC6-C605-0865C42E1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E199DDD-93E4-05D9-6DBA-84DBF992C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C86A91-25FD-BE12-A568-E978DA8A01B4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6F3557-E198-0870-54D4-C4AD05BE9333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2384C1-5243-E4F8-B909-5D7E66F3ECFB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DD8918-EFCD-E963-55A3-200F614E057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4D46B2-38D9-2728-80AC-7AB44588E779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0AB1C9-51FA-2676-8E5E-6A4AD73C6384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3F04AF-BA20-604C-92B2-A5359044E5CC}"/>
              </a:ext>
            </a:extLst>
          </p:cNvPr>
          <p:cNvSpPr txBox="1"/>
          <p:nvPr/>
        </p:nvSpPr>
        <p:spPr>
          <a:xfrm>
            <a:off x="3596335" y="5225387"/>
            <a:ext cx="1124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B7B442-F17C-0F7D-2B7A-76B1833BED9B}"/>
              </a:ext>
            </a:extLst>
          </p:cNvPr>
          <p:cNvGrpSpPr/>
          <p:nvPr/>
        </p:nvGrpSpPr>
        <p:grpSpPr>
          <a:xfrm>
            <a:off x="6295244" y="3089290"/>
            <a:ext cx="5029200" cy="2951630"/>
            <a:chOff x="6257769" y="2889421"/>
            <a:chExt cx="5029200" cy="2951630"/>
          </a:xfrm>
        </p:grpSpPr>
        <p:pic>
          <p:nvPicPr>
            <p:cNvPr id="2" name="Picture 1" descr="A black line on a white background&#10;&#10;Description automatically generated">
              <a:extLst>
                <a:ext uri="{FF2B5EF4-FFF2-40B4-BE49-F238E27FC236}">
                  <a16:creationId xmlns:a16="http://schemas.microsoft.com/office/drawing/2014/main" id="{D79A77ED-F88C-B5CE-4BC8-AB005A6A4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8959" r="-575" b="-1199"/>
            <a:stretch/>
          </p:blipFill>
          <p:spPr>
            <a:xfrm>
              <a:off x="7900753" y="3082273"/>
              <a:ext cx="2186696" cy="198991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44390D9-0DAF-CB5D-F160-18B0B4ECEA27}"/>
                </a:ext>
              </a:extLst>
            </p:cNvPr>
            <p:cNvCxnSpPr/>
            <p:nvPr/>
          </p:nvCxnSpPr>
          <p:spPr>
            <a:xfrm flipV="1">
              <a:off x="6980889" y="5578057"/>
              <a:ext cx="3787513" cy="999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46BFC9E-D86F-9B96-F0F8-1B33E4E3C3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2070" y="3217107"/>
              <a:ext cx="2497" cy="237094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2A172D-E624-1CD0-EC75-8A6925E31531}"/>
                </a:ext>
              </a:extLst>
            </p:cNvPr>
            <p:cNvSpPr txBox="1"/>
            <p:nvPr/>
          </p:nvSpPr>
          <p:spPr>
            <a:xfrm>
              <a:off x="9005287" y="2889421"/>
              <a:ext cx="112455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Child Mortality</a:t>
              </a:r>
            </a:p>
          </p:txBody>
        </p:sp>
        <p:pic>
          <p:nvPicPr>
            <p:cNvPr id="22" name="Picture 21" descr="A graph of a function&#10;&#10;Description automatically generated">
              <a:extLst>
                <a:ext uri="{FF2B5EF4-FFF2-40B4-BE49-F238E27FC236}">
                  <a16:creationId xmlns:a16="http://schemas.microsoft.com/office/drawing/2014/main" id="{679788B8-E49F-13CE-FC94-B2C76E047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7372" b="7850"/>
            <a:stretch/>
          </p:blipFill>
          <p:spPr>
            <a:xfrm>
              <a:off x="6257769" y="5666282"/>
              <a:ext cx="5029200" cy="17476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381FD84F-58C8-6C7C-EF96-9B2E3F8A6E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509"/>
          <a:stretch/>
        </p:blipFill>
        <p:spPr>
          <a:xfrm>
            <a:off x="836327" y="2780674"/>
            <a:ext cx="5029200" cy="3382969"/>
          </a:xfrm>
          <a:prstGeom prst="rect">
            <a:avLst/>
          </a:prstGeom>
          <a:ln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FE9A84-42E6-8CDA-5203-73F386B667CD}"/>
              </a:ext>
            </a:extLst>
          </p:cNvPr>
          <p:cNvCxnSpPr/>
          <p:nvPr/>
        </p:nvCxnSpPr>
        <p:spPr>
          <a:xfrm>
            <a:off x="7703324" y="3603186"/>
            <a:ext cx="1306499" cy="1595347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ACF292-D51E-CB1E-10B5-256A855E1AE5}"/>
              </a:ext>
            </a:extLst>
          </p:cNvPr>
          <p:cNvCxnSpPr>
            <a:cxnSpLocks/>
          </p:cNvCxnSpPr>
          <p:nvPr/>
        </p:nvCxnSpPr>
        <p:spPr>
          <a:xfrm flipH="1">
            <a:off x="9050866" y="3119967"/>
            <a:ext cx="1181098" cy="208914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equation">
            <a:extLst>
              <a:ext uri="{FF2B5EF4-FFF2-40B4-BE49-F238E27FC236}">
                <a16:creationId xmlns:a16="http://schemas.microsoft.com/office/drawing/2014/main" id="{E494F3EC-ECD9-F2AE-82C2-496E9446D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1902" y="1923958"/>
            <a:ext cx="9040279" cy="8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13E35-4F47-574F-A0B0-B974E7777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2395EE-A2A3-4960-5B8F-481163EA1C5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E6CBCC-4241-C73B-D423-2CE334C883C3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F22709-017C-99BC-6E16-021CC233225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7D0BCE-9F55-2899-978C-D22B3C758060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01CABD-D460-9590-653B-A2BFAA84F168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5C1394-7B80-4742-53DA-B70608DDAABB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50FE080-65BB-32BB-B494-551825AA824B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1. Introduction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BC0912-07A9-4F8F-2B1D-6DE4C9B9FC8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5E9AECE-ED1B-5A6A-9ECA-21B08D234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C7D1765-19F7-CA26-5422-9C1A97395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798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1504F-8C27-0808-86A1-923104EDB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C872C89-34E6-8831-9317-D3FB16FCDA82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</a:rPr>
              <a:t>Empirical Strategy: linear model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568C4F-97D4-FF81-1CF6-981EDDD59C94}"/>
              </a:ext>
            </a:extLst>
          </p:cNvPr>
          <p:cNvSpPr/>
          <p:nvPr/>
        </p:nvSpPr>
        <p:spPr>
          <a:xfrm>
            <a:off x="441770" y="1144629"/>
            <a:ext cx="11318850" cy="7559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What we expect is that </a:t>
            </a:r>
            <a:r>
              <a:rPr lang="en-US" sz="2400" b="1">
                <a:solidFill>
                  <a:srgbClr val="000000"/>
                </a:solidFill>
                <a:latin typeface="Times New Roman"/>
                <a:cs typeface="Times New Roman"/>
              </a:rPr>
              <a:t>extreme shocks </a:t>
            </a:r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(in any direction) will lead to an increase in child mortality: the further the indicator is from zero, the higher the increase in mortality.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CC4A70-E0F1-732B-8127-2602BD30951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20C70E4E-82BA-57B3-6F91-DA5355DD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A40C84A-4002-87C9-BBBB-86610C39D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10C072-C3E4-D7C2-8707-53B6348591C3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846447-81C9-9AEC-9AEB-45FDC86740E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CA696A-6DEF-234B-6A43-CADAEFFC7757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19B5B4-2B17-9C77-2E2A-68D5BF28707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39EFEB-0ACA-4DD1-5781-7D72B96C04E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A58349-FE08-BAD8-590E-D8D47108484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86AA651-23C4-D961-FA62-184B7E0CEDB9}"/>
              </a:ext>
            </a:extLst>
          </p:cNvPr>
          <p:cNvSpPr txBox="1"/>
          <p:nvPr/>
        </p:nvSpPr>
        <p:spPr>
          <a:xfrm>
            <a:off x="3596335" y="5225387"/>
            <a:ext cx="1124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0796FDC-17AC-ACCC-FE62-90CBEC6CABAC}"/>
              </a:ext>
            </a:extLst>
          </p:cNvPr>
          <p:cNvGrpSpPr/>
          <p:nvPr/>
        </p:nvGrpSpPr>
        <p:grpSpPr>
          <a:xfrm>
            <a:off x="6295244" y="3089290"/>
            <a:ext cx="5029200" cy="2951630"/>
            <a:chOff x="6257769" y="2889421"/>
            <a:chExt cx="5029200" cy="2951630"/>
          </a:xfrm>
        </p:grpSpPr>
        <p:pic>
          <p:nvPicPr>
            <p:cNvPr id="2" name="Picture 1" descr="A black line on a white background&#10;&#10;Description automatically generated">
              <a:extLst>
                <a:ext uri="{FF2B5EF4-FFF2-40B4-BE49-F238E27FC236}">
                  <a16:creationId xmlns:a16="http://schemas.microsoft.com/office/drawing/2014/main" id="{8E1A8E27-FF8B-C74D-1BB6-3B5EEB195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8959" r="-575" b="-1199"/>
            <a:stretch/>
          </p:blipFill>
          <p:spPr>
            <a:xfrm>
              <a:off x="7900753" y="3082273"/>
              <a:ext cx="2186696" cy="198991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9EAC378-E75B-CBFA-C4D5-469D29131177}"/>
                </a:ext>
              </a:extLst>
            </p:cNvPr>
            <p:cNvCxnSpPr/>
            <p:nvPr/>
          </p:nvCxnSpPr>
          <p:spPr>
            <a:xfrm flipV="1">
              <a:off x="6980889" y="5578057"/>
              <a:ext cx="3787513" cy="999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44A0B11-DB3E-D6A8-2551-CC9F9832AE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2070" y="3217107"/>
              <a:ext cx="2497" cy="237094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5191F0-54EC-3626-39D4-08101EC6607E}"/>
                </a:ext>
              </a:extLst>
            </p:cNvPr>
            <p:cNvSpPr txBox="1"/>
            <p:nvPr/>
          </p:nvSpPr>
          <p:spPr>
            <a:xfrm>
              <a:off x="9005287" y="2889421"/>
              <a:ext cx="112455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Child Mortality</a:t>
              </a:r>
            </a:p>
          </p:txBody>
        </p:sp>
        <p:pic>
          <p:nvPicPr>
            <p:cNvPr id="22" name="Picture 21" descr="A graph of a function&#10;&#10;Description automatically generated">
              <a:extLst>
                <a:ext uri="{FF2B5EF4-FFF2-40B4-BE49-F238E27FC236}">
                  <a16:creationId xmlns:a16="http://schemas.microsoft.com/office/drawing/2014/main" id="{15F65E57-1B27-BFD7-8D62-37D00FF8D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7372" b="7850"/>
            <a:stretch/>
          </p:blipFill>
          <p:spPr>
            <a:xfrm>
              <a:off x="6257769" y="5666282"/>
              <a:ext cx="5029200" cy="17476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BC1F2A74-6BC6-10D7-2B61-EED53E973C9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509"/>
          <a:stretch/>
        </p:blipFill>
        <p:spPr>
          <a:xfrm>
            <a:off x="836327" y="2780674"/>
            <a:ext cx="5029200" cy="3382969"/>
          </a:xfrm>
          <a:prstGeom prst="rect">
            <a:avLst/>
          </a:prstGeom>
          <a:ln>
            <a:noFill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94488E-76BC-179F-3232-44C53969711E}"/>
              </a:ext>
            </a:extLst>
          </p:cNvPr>
          <p:cNvCxnSpPr>
            <a:cxnSpLocks/>
          </p:cNvCxnSpPr>
          <p:nvPr/>
        </p:nvCxnSpPr>
        <p:spPr>
          <a:xfrm flipH="1">
            <a:off x="9050866" y="3119967"/>
            <a:ext cx="1181098" cy="208914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equation">
            <a:extLst>
              <a:ext uri="{FF2B5EF4-FFF2-40B4-BE49-F238E27FC236}">
                <a16:creationId xmlns:a16="http://schemas.microsoft.com/office/drawing/2014/main" id="{3AA63050-4451-F6D5-4657-A105C2AC1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1902" y="1923958"/>
            <a:ext cx="9040279" cy="8616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90BE8D1-F349-176A-1AFC-500CBD55EE6D}"/>
              </a:ext>
            </a:extLst>
          </p:cNvPr>
          <p:cNvSpPr txBox="1"/>
          <p:nvPr/>
        </p:nvSpPr>
        <p:spPr>
          <a:xfrm>
            <a:off x="10524566" y="2950919"/>
            <a:ext cx="139314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  <a:latin typeface="Arial"/>
                <a:cs typeface="Arial"/>
              </a:rPr>
              <a:t>A positive coefficient means 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1600" b="1">
                <a:solidFill>
                  <a:srgbClr val="C00000"/>
                </a:solidFill>
                <a:latin typeface="Arial"/>
                <a:cs typeface="Arial"/>
              </a:rPr>
              <a:t>↑ Deaths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endParaRPr lang="en-US" sz="1600" b="1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1A43C9-AEB9-2FFC-1235-53584CD199B4}"/>
              </a:ext>
            </a:extLst>
          </p:cNvPr>
          <p:cNvSpPr txBox="1"/>
          <p:nvPr/>
        </p:nvSpPr>
        <p:spPr>
          <a:xfrm>
            <a:off x="6418233" y="2950919"/>
            <a:ext cx="139314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  <a:latin typeface="Arial"/>
                <a:cs typeface="Arial"/>
              </a:rPr>
              <a:t>A negative coefficient means 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1600" b="1">
                <a:solidFill>
                  <a:srgbClr val="C00000"/>
                </a:solidFill>
                <a:latin typeface="Arial"/>
                <a:cs typeface="Arial"/>
              </a:rPr>
              <a:t>↑ Deaths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endParaRPr lang="en-US" sz="1600" b="1">
              <a:solidFill>
                <a:srgbClr val="C00000"/>
              </a:solidFill>
              <a:latin typeface="Arial"/>
              <a:cs typeface="Arial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399E6E-CCC4-D3FD-C669-7FD8D9DBF221}"/>
              </a:ext>
            </a:extLst>
          </p:cNvPr>
          <p:cNvCxnSpPr/>
          <p:nvPr/>
        </p:nvCxnSpPr>
        <p:spPr>
          <a:xfrm>
            <a:off x="7721910" y="3621772"/>
            <a:ext cx="1306499" cy="1595347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9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BA158-C271-127B-6FE8-545E23E0C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B99251-FDC0-8E4B-2FDF-AD5948A7E772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  <a:ea typeface="+mn-lt"/>
                <a:cs typeface="+mn-lt"/>
              </a:rPr>
              <a:t>Alternative model: Linear Spline Regression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FD7219-70AA-6DE7-C695-C6916996CA3F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DA58505-FC3C-3DDA-AC5D-35D7F455E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DFB912D-4A8B-3ECF-D8F0-F37FEE918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AA876-1B48-34C6-C303-B1BAE51D01B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F8A8DA-030B-66AA-3E11-DCD184D446E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8E4229-CF84-6B6A-9268-CF38AC2F1CE7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7EA6F3-C45A-DB6F-F312-F277FDE5AD6C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793B79-5465-EBFF-FD23-4EAA6B595CCF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0FEC8A-EC47-164F-5CC3-A0B0CE7789E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FA15959-A86D-EC3B-BBB8-532ED98708D2}"/>
              </a:ext>
            </a:extLst>
          </p:cNvPr>
          <p:cNvSpPr/>
          <p:nvPr/>
        </p:nvSpPr>
        <p:spPr>
          <a:xfrm>
            <a:off x="363810" y="2951630"/>
            <a:ext cx="6660259" cy="14185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Instead of dividing precipitation and temperature over positive and negative values, we split the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ditribution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into four bins each: below –1 standard deviations of the DHS distribution, between –1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sd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and the mean, between the mean and 1 </a:t>
            </a:r>
            <a:r>
              <a:rPr lang="en-US" sz="2000" dirty="0" err="1">
                <a:solidFill>
                  <a:srgbClr val="000000"/>
                </a:solidFill>
                <a:latin typeface="Times New Roman"/>
                <a:cs typeface="Times New Roman"/>
              </a:rPr>
              <a:t>sd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, and above 1 standard deviation.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Therefore, we will have a particular slope for severe- and moderate-, positive- and negative- precipitation shocks, as weel as the same set for temperature.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A752851-17EC-C45F-E880-8D13022EC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341" y="1124047"/>
            <a:ext cx="10841183" cy="1709111"/>
          </a:xfrm>
          <a:prstGeom prst="rect">
            <a:avLst/>
          </a:prstGeom>
          <a:ln>
            <a:noFill/>
          </a:ln>
        </p:spPr>
      </p:pic>
      <p:pic>
        <p:nvPicPr>
          <p:cNvPr id="15" name="Picture 14" descr="A group of black lines&#10;&#10;AI-generated content may be incorrect.">
            <a:extLst>
              <a:ext uri="{FF2B5EF4-FFF2-40B4-BE49-F238E27FC236}">
                <a16:creationId xmlns:a16="http://schemas.microsoft.com/office/drawing/2014/main" id="{85C56D0C-F574-45BC-CDA7-C1B4E79F4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8647" y="2758858"/>
            <a:ext cx="4365605" cy="36021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91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3C9A7-CC58-778D-02CF-446E49E28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E039983-A6F9-C6E2-76A9-EE2C7FD0FFB2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</a:rPr>
              <a:t>Alternative model: Linear Spline Regression</a:t>
            </a:r>
            <a:endParaRPr lang="en-US" sz="3200" dirty="0">
              <a:solidFill>
                <a:srgbClr val="000000"/>
              </a:solidFill>
              <a:latin typeface="Libre Baskervill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1BC32D-0FD7-DA27-7AA6-A1F5A7015E35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B6C2E0A-97D4-2DF7-2A05-B3B88AAD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47831D5-59FC-6504-A8EF-58B558DF1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B5EAE0-47FE-A5DD-9C55-0812F85CA83E}"/>
              </a:ext>
            </a:extLst>
          </p:cNvPr>
          <p:cNvGrpSpPr/>
          <p:nvPr/>
        </p:nvGrpSpPr>
        <p:grpSpPr>
          <a:xfrm>
            <a:off x="-15396" y="-9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570ABA-AADD-613F-4B31-49B2D51AD8D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92C710-EF05-0A74-37B5-E8A02AA083A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8C129F-952C-2918-5615-20887BB08D8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90B4FD-8782-20E5-EE03-5F04C96DE3A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127246-D69A-38E2-DE20-5AE4D7476EBD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4C2E69A-6E8D-5A2C-6E83-1F1E7F19A0B5}"/>
              </a:ext>
            </a:extLst>
          </p:cNvPr>
          <p:cNvSpPr txBox="1"/>
          <p:nvPr/>
        </p:nvSpPr>
        <p:spPr>
          <a:xfrm>
            <a:off x="3596335" y="5225387"/>
            <a:ext cx="1124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8DB430-FECF-0913-62CD-95E2BFB8EA32}"/>
              </a:ext>
            </a:extLst>
          </p:cNvPr>
          <p:cNvGrpSpPr/>
          <p:nvPr/>
        </p:nvGrpSpPr>
        <p:grpSpPr>
          <a:xfrm>
            <a:off x="6295244" y="2779728"/>
            <a:ext cx="5029200" cy="3261192"/>
            <a:chOff x="6257769" y="2579859"/>
            <a:chExt cx="5029200" cy="3261192"/>
          </a:xfrm>
        </p:grpSpPr>
        <p:pic>
          <p:nvPicPr>
            <p:cNvPr id="2" name="Picture 1" descr="A black line on a white background&#10;&#10;Description automatically generated">
              <a:extLst>
                <a:ext uri="{FF2B5EF4-FFF2-40B4-BE49-F238E27FC236}">
                  <a16:creationId xmlns:a16="http://schemas.microsoft.com/office/drawing/2014/main" id="{6871B668-BBBC-5F87-55C1-0EA70DBDC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8959" r="-575" b="-1199"/>
            <a:stretch/>
          </p:blipFill>
          <p:spPr>
            <a:xfrm>
              <a:off x="7935389" y="3116909"/>
              <a:ext cx="2152060" cy="190332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5949E3B-416E-8003-A552-60DF58547362}"/>
                </a:ext>
              </a:extLst>
            </p:cNvPr>
            <p:cNvCxnSpPr/>
            <p:nvPr/>
          </p:nvCxnSpPr>
          <p:spPr>
            <a:xfrm flipV="1">
              <a:off x="6980889" y="5578057"/>
              <a:ext cx="3787513" cy="999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A19CEC-9810-0F68-D5A0-CC3DD167BA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2070" y="3217107"/>
              <a:ext cx="2497" cy="237094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1B9785-5ABB-C2B2-DA0B-7CA8746A6B29}"/>
                </a:ext>
              </a:extLst>
            </p:cNvPr>
            <p:cNvSpPr txBox="1"/>
            <p:nvPr/>
          </p:nvSpPr>
          <p:spPr>
            <a:xfrm>
              <a:off x="8275038" y="2579859"/>
              <a:ext cx="186273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Child Mortality</a:t>
              </a:r>
            </a:p>
          </p:txBody>
        </p:sp>
        <p:pic>
          <p:nvPicPr>
            <p:cNvPr id="22" name="Picture 21" descr="A graph of a function&#10;&#10;Description automatically generated">
              <a:extLst>
                <a:ext uri="{FF2B5EF4-FFF2-40B4-BE49-F238E27FC236}">
                  <a16:creationId xmlns:a16="http://schemas.microsoft.com/office/drawing/2014/main" id="{073993A5-98C1-B7B2-5AF6-7B6B6FC96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7372" b="7850"/>
            <a:stretch/>
          </p:blipFill>
          <p:spPr>
            <a:xfrm>
              <a:off x="6257769" y="5666282"/>
              <a:ext cx="5029200" cy="17476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8822E2C2-CB5B-4DF7-340F-A57AD617FB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509"/>
          <a:stretch/>
        </p:blipFill>
        <p:spPr>
          <a:xfrm>
            <a:off x="836327" y="2780674"/>
            <a:ext cx="5029200" cy="3382969"/>
          </a:xfrm>
          <a:prstGeom prst="rect">
            <a:avLst/>
          </a:prstGeom>
          <a:ln>
            <a:noFill/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3AD933-318B-F69F-6821-EF26EB950A3F}"/>
              </a:ext>
            </a:extLst>
          </p:cNvPr>
          <p:cNvCxnSpPr/>
          <p:nvPr/>
        </p:nvCxnSpPr>
        <p:spPr>
          <a:xfrm>
            <a:off x="8191198" y="3320951"/>
            <a:ext cx="241432" cy="963233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C8D2FB-15F0-D9CC-AF20-3F38F09EAD6F}"/>
              </a:ext>
            </a:extLst>
          </p:cNvPr>
          <p:cNvCxnSpPr>
            <a:cxnSpLocks/>
          </p:cNvCxnSpPr>
          <p:nvPr/>
        </p:nvCxnSpPr>
        <p:spPr>
          <a:xfrm>
            <a:off x="8433652" y="4396842"/>
            <a:ext cx="596454" cy="876643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2EA42C-F7AE-F4C3-CC39-A3D077DAA095}"/>
              </a:ext>
            </a:extLst>
          </p:cNvPr>
          <p:cNvCxnSpPr>
            <a:cxnSpLocks/>
          </p:cNvCxnSpPr>
          <p:nvPr/>
        </p:nvCxnSpPr>
        <p:spPr>
          <a:xfrm flipH="1">
            <a:off x="9024333" y="4339836"/>
            <a:ext cx="674988" cy="862211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B4DAC9-124B-1F28-50EA-75DF2C219CCA}"/>
              </a:ext>
            </a:extLst>
          </p:cNvPr>
          <p:cNvCxnSpPr>
            <a:cxnSpLocks/>
          </p:cNvCxnSpPr>
          <p:nvPr/>
        </p:nvCxnSpPr>
        <p:spPr>
          <a:xfrm flipH="1">
            <a:off x="9685656" y="3169233"/>
            <a:ext cx="390682" cy="1110438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53637EC-E222-264B-5726-D02472675C09}"/>
              </a:ext>
            </a:extLst>
          </p:cNvPr>
          <p:cNvCxnSpPr>
            <a:cxnSpLocks/>
          </p:cNvCxnSpPr>
          <p:nvPr/>
        </p:nvCxnSpPr>
        <p:spPr>
          <a:xfrm flipH="1">
            <a:off x="2844629" y="3154264"/>
            <a:ext cx="52255" cy="264598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279B97-DA48-83B8-1D3D-06B9EDD9E90E}"/>
              </a:ext>
            </a:extLst>
          </p:cNvPr>
          <p:cNvCxnSpPr>
            <a:cxnSpLocks/>
          </p:cNvCxnSpPr>
          <p:nvPr/>
        </p:nvCxnSpPr>
        <p:spPr>
          <a:xfrm flipH="1">
            <a:off x="4063697" y="3154263"/>
            <a:ext cx="52255" cy="264598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CE05F8-B998-073F-E516-D0AABF399A10}"/>
              </a:ext>
            </a:extLst>
          </p:cNvPr>
          <p:cNvCxnSpPr>
            <a:cxnSpLocks/>
          </p:cNvCxnSpPr>
          <p:nvPr/>
        </p:nvCxnSpPr>
        <p:spPr>
          <a:xfrm flipH="1">
            <a:off x="8440572" y="3153908"/>
            <a:ext cx="28443" cy="264598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ACB1CC-7C01-D9E1-C068-114E1BD76659}"/>
              </a:ext>
            </a:extLst>
          </p:cNvPr>
          <p:cNvCxnSpPr>
            <a:cxnSpLocks/>
          </p:cNvCxnSpPr>
          <p:nvPr/>
        </p:nvCxnSpPr>
        <p:spPr>
          <a:xfrm flipH="1">
            <a:off x="9659640" y="3153907"/>
            <a:ext cx="28443" cy="264598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614BEFB-22C5-CB02-D124-ADA96668D2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966" y="1036734"/>
            <a:ext cx="10841183" cy="17091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468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0962E-2C5B-A787-647C-B066F6C96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B6D1819-3F35-3BEC-1A16-A23FD9BE58DA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3200" dirty="0">
                <a:solidFill>
                  <a:schemeClr val="bg1"/>
                </a:solidFill>
                <a:latin typeface="Libre Baskerville"/>
              </a:rPr>
              <a:t>Alternative model 2: Quadratic specification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422857-675F-06A8-209C-955E7FD4C829}"/>
              </a:ext>
            </a:extLst>
          </p:cNvPr>
          <p:cNvSpPr/>
          <p:nvPr/>
        </p:nvSpPr>
        <p:spPr>
          <a:xfrm>
            <a:off x="441770" y="1144629"/>
            <a:ext cx="11318850" cy="7559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This model assumes symmetry in the impact of the shocks: both positive and negative precipitation/temperature shocks will have the same estimated impact.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DCEA86-2CE4-EEF7-C3BA-07B4BDA83B0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25AA5C8D-F50A-8EFF-2F3D-C5007E1A1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D4FF87A-A4CD-9E36-0976-8D4B3BE76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4EF308-4FC0-015B-B140-95D098700C71}"/>
              </a:ext>
            </a:extLst>
          </p:cNvPr>
          <p:cNvGrpSpPr/>
          <p:nvPr/>
        </p:nvGrpSpPr>
        <p:grpSpPr>
          <a:xfrm>
            <a:off x="-15396" y="-9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1DA8C9-3245-5A81-4A8A-389B8C54E28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673FAB-5008-3210-AFB1-93CDCB954A0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E8CBF4A-875B-0661-75BB-0DE77ACFF7A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EDB7F1-1A77-F5D2-6971-B4849A85012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1ECA93-6016-AF40-1C52-D73626B4AC1C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06F9BD4-A029-4984-2B1A-5BB89D5826BB}"/>
              </a:ext>
            </a:extLst>
          </p:cNvPr>
          <p:cNvSpPr txBox="1"/>
          <p:nvPr/>
        </p:nvSpPr>
        <p:spPr>
          <a:xfrm>
            <a:off x="3596335" y="5225387"/>
            <a:ext cx="1124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6C97E9-B197-CB5A-8D5E-17063ADD61A0}"/>
              </a:ext>
            </a:extLst>
          </p:cNvPr>
          <p:cNvGrpSpPr/>
          <p:nvPr/>
        </p:nvGrpSpPr>
        <p:grpSpPr>
          <a:xfrm>
            <a:off x="6295244" y="3089290"/>
            <a:ext cx="5029200" cy="2951630"/>
            <a:chOff x="6257769" y="2889421"/>
            <a:chExt cx="5029200" cy="2951630"/>
          </a:xfrm>
        </p:grpSpPr>
        <p:pic>
          <p:nvPicPr>
            <p:cNvPr id="2" name="Picture 1" descr="A black line on a white background&#10;&#10;Description automatically generated">
              <a:extLst>
                <a:ext uri="{FF2B5EF4-FFF2-40B4-BE49-F238E27FC236}">
                  <a16:creationId xmlns:a16="http://schemas.microsoft.com/office/drawing/2014/main" id="{5179C6FF-518E-865E-0882-985D5B020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8959" r="-575" b="-1199"/>
            <a:stretch/>
          </p:blipFill>
          <p:spPr>
            <a:xfrm>
              <a:off x="7900753" y="3082273"/>
              <a:ext cx="2186696" cy="198991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B9DC018-C402-3359-C8D6-37767AF0368E}"/>
                </a:ext>
              </a:extLst>
            </p:cNvPr>
            <p:cNvCxnSpPr/>
            <p:nvPr/>
          </p:nvCxnSpPr>
          <p:spPr>
            <a:xfrm flipV="1">
              <a:off x="6980889" y="5578057"/>
              <a:ext cx="3787513" cy="999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47729B0-7E0D-E936-283D-136EA399B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2070" y="3217107"/>
              <a:ext cx="2497" cy="237094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29259F-CCDA-71B5-4A91-C0083D703C72}"/>
                </a:ext>
              </a:extLst>
            </p:cNvPr>
            <p:cNvSpPr txBox="1"/>
            <p:nvPr/>
          </p:nvSpPr>
          <p:spPr>
            <a:xfrm>
              <a:off x="9005287" y="2889421"/>
              <a:ext cx="112455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Child Mortality</a:t>
              </a:r>
            </a:p>
          </p:txBody>
        </p:sp>
        <p:pic>
          <p:nvPicPr>
            <p:cNvPr id="22" name="Picture 21" descr="A graph of a function&#10;&#10;Description automatically generated">
              <a:extLst>
                <a:ext uri="{FF2B5EF4-FFF2-40B4-BE49-F238E27FC236}">
                  <a16:creationId xmlns:a16="http://schemas.microsoft.com/office/drawing/2014/main" id="{DA69F564-34DF-89D9-B9ED-47EEF291A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7372" b="7850"/>
            <a:stretch/>
          </p:blipFill>
          <p:spPr>
            <a:xfrm>
              <a:off x="6257769" y="5666282"/>
              <a:ext cx="5029200" cy="17476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55D47221-EAC3-364F-5AC3-EDCFD907C4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509"/>
          <a:stretch/>
        </p:blipFill>
        <p:spPr>
          <a:xfrm>
            <a:off x="836327" y="2780674"/>
            <a:ext cx="5029200" cy="3382969"/>
          </a:xfrm>
          <a:prstGeom prst="rect">
            <a:avLst/>
          </a:prstGeom>
          <a:ln>
            <a:noFill/>
          </a:ln>
        </p:spPr>
      </p:pic>
      <p:pic>
        <p:nvPicPr>
          <p:cNvPr id="27" name="Graphic 26" descr="equation">
            <a:extLst>
              <a:ext uri="{FF2B5EF4-FFF2-40B4-BE49-F238E27FC236}">
                <a16:creationId xmlns:a16="http://schemas.microsoft.com/office/drawing/2014/main" id="{EE1D34F9-AAE2-E6E6-903B-058AAD0E2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501" y="2180790"/>
            <a:ext cx="11159349" cy="44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6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3271A-E125-3D96-EABB-6B02D882E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39775-5891-D773-89C6-C4050933FEC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Libre Baskerville"/>
                <a:cs typeface="Calibri" panose="020F0502020204030204"/>
              </a:rPr>
              <a:t>Cell identifiers for the spatial fixed effect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07D4DB-1F2D-C3C7-3B34-FC0696782FC7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05210356-1692-CD82-3537-BCE22E004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C347150-DBAF-8866-913A-8C86F16A8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1822C0-C3B0-BD57-0C09-4AAC0EC30909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62DAA-9F0D-9B55-70B0-E4677C0E1E9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40669A-A9A4-2D21-5A31-7C56D94B3A1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93B42A-B2F4-5EFD-1938-9DE13F8182FC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AFDD48-FBEE-2F13-0BE7-94F6C291BAB7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D30390-E3F9-82B5-F095-A1F00BD6FFD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42DFB94E-C5FF-ED9C-3F0E-DB4E280C9970}"/>
              </a:ext>
            </a:extLst>
          </p:cNvPr>
          <p:cNvSpPr txBox="1"/>
          <p:nvPr/>
        </p:nvSpPr>
        <p:spPr>
          <a:xfrm>
            <a:off x="544501" y="1654474"/>
            <a:ext cx="4354180" cy="308783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We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constructed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IDs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for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each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cs typeface="Times New Roman"/>
              </a:rPr>
              <a:t>cell</a:t>
            </a:r>
            <a:r>
              <a:rPr lang="es-AR" sz="2200" dirty="0">
                <a:solidFill>
                  <a:srgbClr val="0D0D0D"/>
                </a:solidFill>
                <a:latin typeface="Times New Roman"/>
                <a:cs typeface="Times New Roman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Since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some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cells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had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only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a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few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households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,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we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tested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if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combining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these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b="1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cells</a:t>
            </a:r>
            <a:r>
              <a:rPr lang="es-AR" sz="2200" b="1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and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creating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larger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groups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mantained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the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s-AR" sz="2200" dirty="0" err="1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results</a:t>
            </a:r>
            <a:r>
              <a:rPr lang="es-AR" sz="2200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.</a:t>
            </a:r>
            <a:endParaRPr lang="es-AR" sz="2200" dirty="0">
              <a:latin typeface="Aptos"/>
              <a:ea typeface="+mn-lt"/>
              <a:cs typeface="Times New Roman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41A53A2-2149-EB56-752D-BAB0AC48EEB5}"/>
              </a:ext>
            </a:extLst>
          </p:cNvPr>
          <p:cNvGraphicFramePr>
            <a:graphicFrameLocks noGrp="1"/>
          </p:cNvGraphicFramePr>
          <p:nvPr/>
        </p:nvGraphicFramePr>
        <p:xfrm>
          <a:off x="5548812" y="1961213"/>
          <a:ext cx="6348250" cy="39401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20614">
                  <a:extLst>
                    <a:ext uri="{9D8B030D-6E8A-4147-A177-3AD203B41FA5}">
                      <a16:colId xmlns:a16="http://schemas.microsoft.com/office/drawing/2014/main" val="1168657582"/>
                    </a:ext>
                  </a:extLst>
                </a:gridCol>
                <a:gridCol w="1106909">
                  <a:extLst>
                    <a:ext uri="{9D8B030D-6E8A-4147-A177-3AD203B41FA5}">
                      <a16:colId xmlns:a16="http://schemas.microsoft.com/office/drawing/2014/main" val="310434226"/>
                    </a:ext>
                  </a:extLst>
                </a:gridCol>
                <a:gridCol w="1106909">
                  <a:extLst>
                    <a:ext uri="{9D8B030D-6E8A-4147-A177-3AD203B41FA5}">
                      <a16:colId xmlns:a16="http://schemas.microsoft.com/office/drawing/2014/main" val="754769417"/>
                    </a:ext>
                  </a:extLst>
                </a:gridCol>
                <a:gridCol w="1106909">
                  <a:extLst>
                    <a:ext uri="{9D8B030D-6E8A-4147-A177-3AD203B41FA5}">
                      <a16:colId xmlns:a16="http://schemas.microsoft.com/office/drawing/2014/main" val="959948473"/>
                    </a:ext>
                  </a:extLst>
                </a:gridCol>
                <a:gridCol w="1106909">
                  <a:extLst>
                    <a:ext uri="{9D8B030D-6E8A-4147-A177-3AD203B41FA5}">
                      <a16:colId xmlns:a16="http://schemas.microsoft.com/office/drawing/2014/main" val="211759439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endParaRPr lang="en-US" sz="1600" b="1" i="1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Ungrouped</a:t>
                      </a: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Groups of 4 cells</a:t>
                      </a: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Groups of 16 cells</a:t>
                      </a: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Groups of 64 cells</a:t>
                      </a:r>
                    </a:p>
                  </a:txBody>
                  <a:tcPr marL="45720" marR="4572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4628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Grid size (side)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0.5°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1°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2°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4°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5453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Size in km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50x50km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100x100km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200x200km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400x400km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2443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Number of children</a:t>
                      </a:r>
                    </a:p>
                  </a:txBody>
                  <a:tcPr marL="45720" marR="4572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b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b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b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45720" marR="45720" anchor="b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898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Less than 5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15.3%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noFill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9.1%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noFill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5.1%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noFill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2.6%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6392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10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30.5%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18.1%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9.9%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6.6%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939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20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47.6%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30.0%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16.4%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10.7%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205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30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57.8%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37.8%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20.5%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13.4%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85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40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65.0%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43.5%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24.0%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15.7%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053327"/>
                  </a:ext>
                </a:extLst>
              </a:tr>
              <a:tr h="34352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50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70.5%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48.2%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27.1%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17.1%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6068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   </a:t>
                      </a:r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Less than 100</a:t>
                      </a:r>
                    </a:p>
                  </a:txBody>
                  <a:tcPr marL="45720" marR="4572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84.8%</a:t>
                      </a:r>
                    </a:p>
                  </a:txBody>
                  <a:tcPr marL="45720" marR="4572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62.7%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39.8%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23.8%</a:t>
                      </a:r>
                    </a:p>
                  </a:txBody>
                  <a:tcPr marL="45720" marR="45720" anchor="b">
                    <a:lnL>
                      <a:solidFill>
                        <a:srgbClr val="000000"/>
                      </a:solidFill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solidFill>
                        <a:srgbClr val="000000"/>
                      </a:solidFill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54272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A57DF0C-EE17-7F23-16B8-76B5D45EA512}"/>
              </a:ext>
            </a:extLst>
          </p:cNvPr>
          <p:cNvSpPr txBox="1"/>
          <p:nvPr/>
        </p:nvSpPr>
        <p:spPr>
          <a:xfrm>
            <a:off x="6088258" y="1335582"/>
            <a:ext cx="52621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Number of observations in each cluster of </a:t>
            </a:r>
            <a:r>
              <a:rPr lang="en-US" b="1" err="1">
                <a:latin typeface="Times New Roman"/>
                <a:cs typeface="Times New Roman"/>
              </a:rPr>
              <a:t>cell#month</a:t>
            </a:r>
            <a:r>
              <a:rPr lang="en-US" b="1">
                <a:latin typeface="Times New Roman"/>
                <a:cs typeface="Times New Roman"/>
              </a:rPr>
              <a:t>, with different cell sizes</a:t>
            </a:r>
          </a:p>
        </p:txBody>
      </p:sp>
    </p:spTree>
    <p:extLst>
      <p:ext uri="{BB962C8B-B14F-4D97-AF65-F5344CB8AC3E}">
        <p14:creationId xmlns:p14="http://schemas.microsoft.com/office/powerpoint/2010/main" val="3500125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622D7-B2E7-A5D2-CA4F-E84F1821E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F197D-2CE8-B4E2-799D-11691738A5E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Heterogeneity: Income groups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6CC253-43B2-C152-369E-C1075E9C4DAC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7E2CE5D2-997F-F9A1-FF6F-A856E5D59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31E8E7E-A666-43E6-F2E2-B147D8E64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B2493D-498A-F496-C4F1-1A77EFBE92A9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A0FA4D-3B3B-6D23-B6C6-D0F8E94CB65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DD2BD5-529E-6E14-9A95-46D2ACFF2CC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AEDBDA-6FE2-C726-0631-2D97E366F70D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310EBF-EF82-E723-E20E-E892BD88E93C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DDBBB8-4108-3337-A6F3-2461029B6F3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81CE81F5-1F5A-996E-402F-110C8D17055A}"/>
              </a:ext>
            </a:extLst>
          </p:cNvPr>
          <p:cNvSpPr txBox="1"/>
          <p:nvPr/>
        </p:nvSpPr>
        <p:spPr>
          <a:xfrm>
            <a:off x="596882" y="1137153"/>
            <a:ext cx="10893414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b="1" err="1">
                <a:latin typeface="Times New Roman"/>
                <a:cs typeface="Times New Roman"/>
              </a:rPr>
              <a:t>Instead</a:t>
            </a:r>
            <a:r>
              <a:rPr lang="es" sz="2400" b="1">
                <a:latin typeface="Times New Roman"/>
                <a:cs typeface="Times New Roman"/>
              </a:rPr>
              <a:t> </a:t>
            </a:r>
            <a:r>
              <a:rPr lang="es" sz="2400" b="1" err="1">
                <a:latin typeface="Times New Roman"/>
                <a:cs typeface="Times New Roman"/>
              </a:rPr>
              <a:t>of</a:t>
            </a:r>
            <a:r>
              <a:rPr lang="es" sz="2400" b="1">
                <a:latin typeface="Times New Roman"/>
                <a:cs typeface="Times New Roman"/>
              </a:rPr>
              <a:t> </a:t>
            </a:r>
            <a:r>
              <a:rPr lang="es" sz="2400" b="1" err="1">
                <a:latin typeface="Times New Roman"/>
                <a:cs typeface="Times New Roman"/>
              </a:rPr>
              <a:t>using</a:t>
            </a:r>
            <a:r>
              <a:rPr lang="es" sz="2400" b="1">
                <a:latin typeface="Times New Roman"/>
                <a:cs typeface="Times New Roman"/>
              </a:rPr>
              <a:t> GPD as </a:t>
            </a:r>
            <a:r>
              <a:rPr lang="es" sz="2400" b="1" err="1">
                <a:latin typeface="Times New Roman"/>
                <a:cs typeface="Times New Roman"/>
              </a:rPr>
              <a:t>is</a:t>
            </a:r>
            <a:r>
              <a:rPr lang="es" sz="2400">
                <a:latin typeface="Times New Roman"/>
                <a:cs typeface="Times New Roman"/>
              </a:rPr>
              <a:t>, </a:t>
            </a:r>
            <a:r>
              <a:rPr lang="es" sz="2400" err="1">
                <a:latin typeface="Times New Roman"/>
                <a:cs typeface="Times New Roman"/>
              </a:rPr>
              <a:t>which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would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require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to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interact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all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the</a:t>
            </a:r>
            <a:r>
              <a:rPr lang="es" sz="2400">
                <a:latin typeface="Times New Roman"/>
                <a:cs typeface="Times New Roman"/>
              </a:rPr>
              <a:t> variables </a:t>
            </a:r>
            <a:r>
              <a:rPr lang="es" sz="2400" err="1">
                <a:latin typeface="Times New Roman"/>
                <a:cs typeface="Times New Roman"/>
              </a:rPr>
              <a:t>with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the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contious</a:t>
            </a:r>
            <a:r>
              <a:rPr lang="es" sz="2400">
                <a:latin typeface="Times New Roman"/>
                <a:cs typeface="Times New Roman"/>
              </a:rPr>
              <a:t> GPD, </a:t>
            </a:r>
            <a:r>
              <a:rPr lang="es" sz="2400" b="1" err="1">
                <a:latin typeface="Times New Roman"/>
                <a:cs typeface="Times New Roman"/>
              </a:rPr>
              <a:t>we</a:t>
            </a:r>
            <a:r>
              <a:rPr lang="es" sz="2400" b="1">
                <a:latin typeface="Times New Roman"/>
                <a:cs typeface="Times New Roman"/>
              </a:rPr>
              <a:t> </a:t>
            </a:r>
            <a:r>
              <a:rPr lang="es" sz="2400" b="1" err="1">
                <a:latin typeface="Times New Roman"/>
                <a:cs typeface="Times New Roman"/>
              </a:rPr>
              <a:t>used</a:t>
            </a:r>
            <a:r>
              <a:rPr lang="es" sz="2400" b="1">
                <a:latin typeface="Times New Roman"/>
                <a:cs typeface="Times New Roman"/>
              </a:rPr>
              <a:t> </a:t>
            </a:r>
            <a:r>
              <a:rPr lang="es" sz="2400" b="1" err="1">
                <a:latin typeface="Times New Roman"/>
                <a:cs typeface="Times New Roman"/>
              </a:rPr>
              <a:t>the</a:t>
            </a:r>
            <a:r>
              <a:rPr lang="es" sz="2400" b="1">
                <a:latin typeface="Times New Roman"/>
                <a:cs typeface="Times New Roman"/>
              </a:rPr>
              <a:t> WB </a:t>
            </a:r>
            <a:r>
              <a:rPr lang="es" sz="2400" b="1" err="1">
                <a:latin typeface="Times New Roman"/>
                <a:cs typeface="Times New Roman"/>
              </a:rPr>
              <a:t>income</a:t>
            </a:r>
            <a:r>
              <a:rPr lang="es" sz="2400" b="1">
                <a:latin typeface="Times New Roman"/>
                <a:cs typeface="Times New Roman"/>
              </a:rPr>
              <a:t> </a:t>
            </a:r>
            <a:r>
              <a:rPr lang="es" sz="2400" b="1" err="1">
                <a:latin typeface="Times New Roman"/>
                <a:cs typeface="Times New Roman"/>
              </a:rPr>
              <a:t>group</a:t>
            </a:r>
            <a:r>
              <a:rPr lang="es" sz="2400" b="1">
                <a:latin typeface="Times New Roman"/>
                <a:cs typeface="Times New Roman"/>
              </a:rPr>
              <a:t> </a:t>
            </a:r>
            <a:r>
              <a:rPr lang="es" sz="2400" b="1" err="1">
                <a:latin typeface="Times New Roman"/>
                <a:cs typeface="Times New Roman"/>
              </a:rPr>
              <a:t>classification</a:t>
            </a:r>
            <a:r>
              <a:rPr lang="es" sz="2400" b="1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to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make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it</a:t>
            </a:r>
            <a:r>
              <a:rPr lang="es" sz="2400">
                <a:latin typeface="Times New Roman"/>
                <a:cs typeface="Times New Roman"/>
              </a:rPr>
              <a:t> </a:t>
            </a:r>
            <a:r>
              <a:rPr lang="es" sz="2400" err="1">
                <a:latin typeface="Times New Roman"/>
                <a:cs typeface="Times New Roman"/>
              </a:rPr>
              <a:t>easier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to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interpret</a:t>
            </a:r>
            <a:r>
              <a:rPr lang="es" sz="2400">
                <a:latin typeface="Times New Roman"/>
                <a:cs typeface="Times New Roman"/>
              </a:rPr>
              <a:t>:</a:t>
            </a:r>
            <a:endParaRPr lang="es" sz="2400" b="1">
              <a:latin typeface="Times New Roman"/>
              <a:cs typeface="Times New Roman"/>
            </a:endParaRPr>
          </a:p>
        </p:txBody>
      </p:sp>
      <p:pic>
        <p:nvPicPr>
          <p:cNvPr id="14" name="Picture 13" descr="A map of the world&#10;&#10;AI-generated content may be incorrect.">
            <a:extLst>
              <a:ext uri="{FF2B5EF4-FFF2-40B4-BE49-F238E27FC236}">
                <a16:creationId xmlns:a16="http://schemas.microsoft.com/office/drawing/2014/main" id="{F7829014-C7E0-2CA2-14D1-C9427443D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450" y="2472175"/>
            <a:ext cx="8382000" cy="395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0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1A465-61C6-44EE-F8BA-8098B6443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772CD-F315-B76C-2147-1B3D8029A32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Heterogeneity: Climatic bands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A99DDF-1F64-99E0-2A3E-B53003D9037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F78CB3D-E3E0-BD72-2C8C-D1C31E17C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1D319CE-D201-0BB4-02D7-85C36046B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96FDAD-1D3E-18CC-8378-7799A79C77BF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C65178-7788-2ED1-ACF2-58E5A13C242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898B0F-215F-8B8E-ABF1-4C1D1D2A3F41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0E6463-7BA6-EDA0-F9B6-505B6854EAA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5C33A7-61B7-CC37-BEA2-1BA8B441CCFF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F36EF2-C114-16E0-F7C0-6CEA9BD4B1F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TextBox 1">
            <a:extLst>
              <a:ext uri="{FF2B5EF4-FFF2-40B4-BE49-F238E27FC236}">
                <a16:creationId xmlns:a16="http://schemas.microsoft.com/office/drawing/2014/main" id="{0DE8F788-3891-31A5-CB20-E622A72AD399}"/>
              </a:ext>
            </a:extLst>
          </p:cNvPr>
          <p:cNvSpPr txBox="1"/>
          <p:nvPr/>
        </p:nvSpPr>
        <p:spPr>
          <a:xfrm>
            <a:off x="370342" y="1085666"/>
            <a:ext cx="11079838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err="1">
                <a:latin typeface="Times New Roman"/>
                <a:cs typeface="Times New Roman"/>
              </a:rPr>
              <a:t>To</a:t>
            </a:r>
            <a:r>
              <a:rPr lang="es" sz="2400">
                <a:latin typeface="Times New Roman"/>
                <a:cs typeface="Times New Roman"/>
              </a:rPr>
              <a:t> define </a:t>
            </a:r>
            <a:r>
              <a:rPr lang="es" sz="2400" err="1">
                <a:latin typeface="Times New Roman"/>
                <a:cs typeface="Times New Roman"/>
              </a:rPr>
              <a:t>climatic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bands</a:t>
            </a:r>
            <a:r>
              <a:rPr lang="es" sz="2400">
                <a:latin typeface="Times New Roman"/>
                <a:cs typeface="Times New Roman"/>
              </a:rPr>
              <a:t> (i.e. </a:t>
            </a:r>
            <a:r>
              <a:rPr lang="es" sz="2400" err="1">
                <a:latin typeface="Times New Roman"/>
                <a:cs typeface="Times New Roman"/>
              </a:rPr>
              <a:t>groups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based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on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patterns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of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seasonal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precipitation</a:t>
            </a:r>
            <a:r>
              <a:rPr lang="es" sz="2400">
                <a:latin typeface="Times New Roman"/>
                <a:cs typeface="Times New Roman"/>
              </a:rPr>
              <a:t> and </a:t>
            </a:r>
            <a:r>
              <a:rPr lang="es" sz="2400" err="1">
                <a:latin typeface="Times New Roman"/>
                <a:cs typeface="Times New Roman"/>
              </a:rPr>
              <a:t>temperature</a:t>
            </a:r>
            <a:r>
              <a:rPr lang="es" sz="2400">
                <a:latin typeface="Times New Roman"/>
                <a:cs typeface="Times New Roman"/>
              </a:rPr>
              <a:t>) </a:t>
            </a:r>
            <a:r>
              <a:rPr lang="es" sz="2400" err="1">
                <a:latin typeface="Times New Roman"/>
                <a:cs typeface="Times New Roman"/>
              </a:rPr>
              <a:t>we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used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the</a:t>
            </a:r>
            <a:r>
              <a:rPr lang="es" sz="2400">
                <a:latin typeface="Times New Roman"/>
                <a:cs typeface="Times New Roman"/>
              </a:rPr>
              <a:t> Köppen-Geiger </a:t>
            </a:r>
            <a:r>
              <a:rPr lang="es" sz="2400" err="1">
                <a:latin typeface="Times New Roman"/>
                <a:cs typeface="Times New Roman"/>
              </a:rPr>
              <a:t>climate</a:t>
            </a:r>
            <a:r>
              <a:rPr lang="es" sz="2400">
                <a:latin typeface="Times New Roman"/>
                <a:cs typeface="Times New Roman"/>
              </a:rPr>
              <a:t> </a:t>
            </a:r>
            <a:r>
              <a:rPr lang="es" sz="2400" err="1">
                <a:latin typeface="Times New Roman"/>
                <a:cs typeface="Times New Roman"/>
              </a:rPr>
              <a:t>classification</a:t>
            </a:r>
            <a:r>
              <a:rPr lang="es" sz="2400">
                <a:latin typeface="Times New Roman"/>
                <a:cs typeface="Times New Roman"/>
              </a:rPr>
              <a:t> published by Kottek et al. (2006), </a:t>
            </a:r>
            <a:r>
              <a:rPr lang="es" sz="2400" err="1">
                <a:latin typeface="Times New Roman"/>
                <a:cs typeface="Times New Roman"/>
              </a:rPr>
              <a:t>Rubel</a:t>
            </a:r>
            <a:r>
              <a:rPr lang="es" sz="2400">
                <a:latin typeface="Times New Roman"/>
                <a:cs typeface="Times New Roman"/>
              </a:rPr>
              <a:t> and </a:t>
            </a:r>
            <a:r>
              <a:rPr lang="es" sz="2400" err="1">
                <a:latin typeface="Times New Roman"/>
                <a:cs typeface="Times New Roman"/>
              </a:rPr>
              <a:t>Kottek</a:t>
            </a:r>
            <a:r>
              <a:rPr lang="es" sz="2400">
                <a:latin typeface="Times New Roman"/>
                <a:cs typeface="Times New Roman"/>
              </a:rPr>
              <a:t> (2010) and </a:t>
            </a:r>
            <a:r>
              <a:rPr lang="es" sz="2400" err="1">
                <a:latin typeface="Times New Roman"/>
                <a:cs typeface="Times New Roman"/>
              </a:rPr>
              <a:t>Rubel</a:t>
            </a:r>
            <a:r>
              <a:rPr lang="es" sz="2400">
                <a:latin typeface="Times New Roman"/>
                <a:cs typeface="Times New Roman"/>
              </a:rPr>
              <a:t> et al. (2017).</a:t>
            </a:r>
            <a:endParaRPr lang="en-US" sz="2400" err="1">
              <a:latin typeface="Times New Roman"/>
              <a:cs typeface="Times New Roman"/>
            </a:endParaRPr>
          </a:p>
        </p:txBody>
      </p:sp>
      <p:pic>
        <p:nvPicPr>
          <p:cNvPr id="2" name="Picture 1" descr="A map of the world with different colored countries/regions&#10;&#10;AI-generated content may be incorrect.">
            <a:extLst>
              <a:ext uri="{FF2B5EF4-FFF2-40B4-BE49-F238E27FC236}">
                <a16:creationId xmlns:a16="http://schemas.microsoft.com/office/drawing/2014/main" id="{22B640DD-4043-7593-17CB-56104B259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343" y="2378234"/>
            <a:ext cx="8493125" cy="40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5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92046-B533-316F-31F5-5D64D7688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E0D6B6-CCD6-39AE-B728-54B769D86C3E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846BC2-1625-B74C-8AFA-2982C005245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5455652-1CF1-B4BD-CD31-40788C4DD202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579853-28D9-0906-8F1F-7B54C621B712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CD8894-6C1B-78B5-1DBF-5D6EA86E2FB2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B8C3CA1-1600-1FC9-F0B4-004D89710B6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EA74A43-321C-A04A-7A81-679D8E48F93B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5. Results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43355-BBA6-8B62-DC3B-51BF70D7A72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2FE80B1-50A8-2291-4B4B-F81452230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3BBEE7F-E6C1-250A-2F9C-574B683B7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341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34B5F-4402-88B3-6626-E0993BD4A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E6E7A-0ABC-8F65-ED8C-B240D6A2B00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679F33-EAA9-3F45-2440-ECC37ABF983B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C2C3879-73BF-6AA2-5805-229C4FF62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6A97297-45F6-6196-9E40-A2C04A2A2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78516D-1580-9947-CDF8-68B6321DB9F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2CC953-67DC-96D7-BFF7-2E4ED8619C1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4B8921-0324-B068-02CF-6D70AA209D03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F70BB9-B416-5C67-7BF4-D9EF72558118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FAE484-E583-01AF-65AD-C1F2788545B7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05D0FE-261F-92EA-EF2C-CA37D71DA78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2BB94AF-5D10-D908-FB1B-0F71D6418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46" y="1092869"/>
            <a:ext cx="6843382" cy="515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3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DF1E-64B5-3BAE-E408-5C70A2BB6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E0D92-C312-E669-FF75-7170FE72E80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Results: easier visualization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D10571-8714-1138-A81F-A3845EF0F1F0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4CBA134-D27B-5E21-CAA6-00F230362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73CCD83-46CB-9DA4-0C62-E51BE7CF0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430872-B782-AFC9-D009-2E26D0B9A279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D2FB57-CCE5-BF12-2B46-A87B3FA18306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A9327F-A11F-C96A-859A-75C0E48BF8D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473522-2ABE-F25A-AF48-92E3CF8F675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8CE739-A3F1-7754-73B9-FA1728B6BE0A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948739-A0EF-5C3F-7399-A17333493AD6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32B4E7E-5857-AA14-6CFB-888B5D4ED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46" y="1092869"/>
            <a:ext cx="6843382" cy="51535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8E4214-799F-E87E-C527-64C4C9199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6879" y="972183"/>
            <a:ext cx="3274595" cy="2526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C9699-6208-1899-716B-C5C970550F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9356" y="3592773"/>
            <a:ext cx="3271086" cy="26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0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17F6E-BFFC-A6EC-69AE-8B2543258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0A4AED7-73E2-ECD4-A671-4A12FAD938C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C186DAAD-C71A-9298-71D2-43D5EB923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46A4C08-59FA-6F13-5362-2363BC926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1EF32A-EF96-B72A-1F2A-45A839873471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648DE8-679E-2301-4C51-FF81C0C79EE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D37840-3E45-3C1F-8678-862C74B8746B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49FE82-376B-1493-F855-9A2368525F2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7C8CC5-B55D-547F-5CB9-92576E3B5CFB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481A8C-CF6A-BDC9-783D-2A6D6992B7B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F424532-2079-B804-5CF4-5943DA3A561C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192071" cy="658181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>
                <a:solidFill>
                  <a:schemeClr val="bg1"/>
                </a:solidFill>
                <a:latin typeface="Libre Baskerville"/>
                <a:ea typeface="+mn-lt"/>
                <a:cs typeface="+mn-lt"/>
              </a:rPr>
              <a:t>The Question 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33B745-79FD-D80A-FB74-7448205D4453}"/>
              </a:ext>
            </a:extLst>
          </p:cNvPr>
          <p:cNvSpPr/>
          <p:nvPr/>
        </p:nvSpPr>
        <p:spPr>
          <a:xfrm>
            <a:off x="438759" y="2492020"/>
            <a:ext cx="11318850" cy="7559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36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How does exposure to weather shocks, either in-utero or during the first year of life, affect the likelihood of survival?</a:t>
            </a:r>
            <a:endParaRPr lang="en-US" sz="3200" dirty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46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B099F-4340-8F2B-159A-E95447252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6F6A5-6D75-18AA-1746-64CCC49385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Results: easier visualization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CD2082-ED5F-BC84-0ECE-24E9F3378A26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D78BC5F-A60A-2B6E-948B-58D7D6141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83984D3-53CC-C6B3-BA93-8DCFCD8FA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119A3A-F69D-569E-50F3-C54287426661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5C31B4-93B8-0DA0-E1FF-940D331EF0D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7A3ABB-D66F-61A5-5FAD-3F6FDDA41FC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310976-1B3A-37A9-5CE2-5C50FC39F80F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259424-9B9C-C81D-8D64-C0AC3912AAF9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87F51B-A09A-22CC-F40B-E8DE440034EC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0302C9B-90F3-853A-6A87-EE88177F0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46" y="1092869"/>
            <a:ext cx="6843382" cy="51535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1E22A7-6567-DB49-1168-C5D233497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6879" y="972183"/>
            <a:ext cx="3274595" cy="2526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2F8BA0-C46A-C2C5-2B7C-4A15E5696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9356" y="3592773"/>
            <a:ext cx="3271086" cy="265647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15DE03E-D880-2A4C-D86B-DE274416EEB2}"/>
              </a:ext>
            </a:extLst>
          </p:cNvPr>
          <p:cNvSpPr/>
          <p:nvPr/>
        </p:nvSpPr>
        <p:spPr>
          <a:xfrm>
            <a:off x="3071053" y="2012434"/>
            <a:ext cx="601578" cy="201039"/>
          </a:xfrm>
          <a:prstGeom prst="ellipse">
            <a:avLst/>
          </a:prstGeom>
          <a:noFill/>
          <a:ln>
            <a:solidFill>
              <a:srgbClr val="449D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D55DBF-0FB9-8765-FE2E-4CB9CE06BCC7}"/>
              </a:ext>
            </a:extLst>
          </p:cNvPr>
          <p:cNvSpPr/>
          <p:nvPr/>
        </p:nvSpPr>
        <p:spPr>
          <a:xfrm>
            <a:off x="8528764" y="1886772"/>
            <a:ext cx="190500" cy="170447"/>
          </a:xfrm>
          <a:prstGeom prst="ellipse">
            <a:avLst/>
          </a:prstGeom>
          <a:noFill/>
          <a:ln>
            <a:solidFill>
              <a:srgbClr val="C19F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7D72FD-BC0E-2A59-C2FD-EA6898B175AA}"/>
              </a:ext>
            </a:extLst>
          </p:cNvPr>
          <p:cNvSpPr/>
          <p:nvPr/>
        </p:nvSpPr>
        <p:spPr>
          <a:xfrm>
            <a:off x="3051810" y="1665478"/>
            <a:ext cx="601578" cy="220578"/>
          </a:xfrm>
          <a:prstGeom prst="ellipse">
            <a:avLst/>
          </a:prstGeom>
          <a:noFill/>
          <a:ln>
            <a:solidFill>
              <a:srgbClr val="C19F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014D5E-CF0F-D8AF-57F4-B58E534176A4}"/>
              </a:ext>
            </a:extLst>
          </p:cNvPr>
          <p:cNvSpPr/>
          <p:nvPr/>
        </p:nvSpPr>
        <p:spPr>
          <a:xfrm>
            <a:off x="8405728" y="1642548"/>
            <a:ext cx="190500" cy="170447"/>
          </a:xfrm>
          <a:prstGeom prst="ellipse">
            <a:avLst/>
          </a:prstGeom>
          <a:noFill/>
          <a:ln>
            <a:solidFill>
              <a:srgbClr val="449D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3337F76-A685-FCE9-B95D-9030015D74E1}"/>
              </a:ext>
            </a:extLst>
          </p:cNvPr>
          <p:cNvSpPr/>
          <p:nvPr/>
        </p:nvSpPr>
        <p:spPr>
          <a:xfrm>
            <a:off x="2924514" y="3692741"/>
            <a:ext cx="669962" cy="201039"/>
          </a:xfrm>
          <a:prstGeom prst="ellipse">
            <a:avLst/>
          </a:prstGeom>
          <a:noFill/>
          <a:ln>
            <a:solidFill>
              <a:srgbClr val="449D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41288C-9609-3C72-7AA2-546F296AED79}"/>
              </a:ext>
            </a:extLst>
          </p:cNvPr>
          <p:cNvSpPr/>
          <p:nvPr/>
        </p:nvSpPr>
        <p:spPr>
          <a:xfrm>
            <a:off x="2934578" y="4019862"/>
            <a:ext cx="669962" cy="220578"/>
          </a:xfrm>
          <a:prstGeom prst="ellipse">
            <a:avLst/>
          </a:prstGeom>
          <a:noFill/>
          <a:ln>
            <a:solidFill>
              <a:srgbClr val="C19F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C16D00A-0DB5-15BB-3E67-F6EDA447F4C5}"/>
              </a:ext>
            </a:extLst>
          </p:cNvPr>
          <p:cNvSpPr/>
          <p:nvPr/>
        </p:nvSpPr>
        <p:spPr>
          <a:xfrm>
            <a:off x="8343147" y="4075079"/>
            <a:ext cx="190500" cy="170447"/>
          </a:xfrm>
          <a:prstGeom prst="ellipse">
            <a:avLst/>
          </a:prstGeom>
          <a:noFill/>
          <a:ln>
            <a:solidFill>
              <a:srgbClr val="C19F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05092FA-91B9-E4C9-0A00-E4581D13404B}"/>
              </a:ext>
            </a:extLst>
          </p:cNvPr>
          <p:cNvSpPr/>
          <p:nvPr/>
        </p:nvSpPr>
        <p:spPr>
          <a:xfrm>
            <a:off x="8493650" y="5042239"/>
            <a:ext cx="190500" cy="170447"/>
          </a:xfrm>
          <a:prstGeom prst="ellipse">
            <a:avLst/>
          </a:prstGeom>
          <a:noFill/>
          <a:ln>
            <a:solidFill>
              <a:srgbClr val="449D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1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B0F23-9131-267B-7FE3-C4D36F0C8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D114D-C0B5-5EF3-9AC1-09A8686D4E2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01DB7D-7C91-423D-65AC-630D32695EEC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B81157F2-17B3-A701-823D-9927B8CE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2636B28-D215-32F5-7EEB-339A416B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D5F90B-35CF-183E-64B4-0EF859D76EC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D6FF61-0641-C6B1-9DAD-2ACCE8C70559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79F000-FE3B-9115-4823-F9322B73572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9FAF39-C3F0-8C74-C296-DED4DCDAE14F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4E92A1-7DD5-E403-C4FC-8BE492B8876D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F42BFA-B360-23D1-3813-0A5E1BBF2C54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4C10B85-8783-3D70-E5C9-FE598E54C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631" y="1648680"/>
            <a:ext cx="5029200" cy="4010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6141C1-7ACF-C76F-40E2-51F14240C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6850" y="1648680"/>
            <a:ext cx="4905375" cy="40100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6E0543-4EB5-855F-A3D0-636E5DC28EDE}"/>
              </a:ext>
            </a:extLst>
          </p:cNvPr>
          <p:cNvSpPr txBox="1"/>
          <p:nvPr/>
        </p:nvSpPr>
        <p:spPr>
          <a:xfrm>
            <a:off x="202223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0E6EB9-A98E-6CF3-F92E-3EF5CC098813}"/>
              </a:ext>
            </a:extLst>
          </p:cNvPr>
          <p:cNvSpPr txBox="1"/>
          <p:nvPr/>
        </p:nvSpPr>
        <p:spPr>
          <a:xfrm>
            <a:off x="747346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E889D8-666B-92AD-69DA-9B8B7744A2C7}"/>
              </a:ext>
            </a:extLst>
          </p:cNvPr>
          <p:cNvSpPr txBox="1"/>
          <p:nvPr/>
        </p:nvSpPr>
        <p:spPr>
          <a:xfrm>
            <a:off x="-889000" y="4698998"/>
            <a:ext cx="37513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Libre Baskerville"/>
              </a:rPr>
              <a:t>IMR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5BC65A-B6A1-05FD-1810-3045E472B4DC}"/>
              </a:ext>
            </a:extLst>
          </p:cNvPr>
          <p:cNvSpPr txBox="1"/>
          <p:nvPr/>
        </p:nvSpPr>
        <p:spPr>
          <a:xfrm>
            <a:off x="-879231" y="5011614"/>
            <a:ext cx="37513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Libre Baskerville"/>
              </a:rPr>
              <a:t>When the shock </a:t>
            </a:r>
            <a:endParaRPr lang="en-US" dirty="0">
              <a:latin typeface="Aptos" panose="02110004020202020204"/>
            </a:endParaRPr>
          </a:p>
          <a:p>
            <a:pPr algn="ctr"/>
            <a:r>
              <a:rPr lang="en-US" sz="1200" dirty="0" err="1">
                <a:latin typeface="Libre Baskerville"/>
              </a:rPr>
              <a:t>happend</a:t>
            </a:r>
            <a:endParaRPr lang="en-US" dirty="0" err="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35F1B3F-F35A-36BC-EC4F-D5D8FC3BF079}"/>
              </a:ext>
            </a:extLst>
          </p:cNvPr>
          <p:cNvSpPr/>
          <p:nvPr/>
        </p:nvSpPr>
        <p:spPr>
          <a:xfrm>
            <a:off x="4435230" y="2588846"/>
            <a:ext cx="439615" cy="8401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970675-B9A5-7A17-EE1D-6D76A88CADEB}"/>
              </a:ext>
            </a:extLst>
          </p:cNvPr>
          <p:cNvSpPr/>
          <p:nvPr/>
        </p:nvSpPr>
        <p:spPr>
          <a:xfrm>
            <a:off x="5373077" y="1768230"/>
            <a:ext cx="381000" cy="16314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42BC9F3-2432-0DCB-6825-7D397F0EEA5A}"/>
              </a:ext>
            </a:extLst>
          </p:cNvPr>
          <p:cNvSpPr/>
          <p:nvPr/>
        </p:nvSpPr>
        <p:spPr>
          <a:xfrm>
            <a:off x="6916615" y="1768231"/>
            <a:ext cx="869461" cy="29014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99E66E-1BBE-BD94-215C-F3C6610AFA35}"/>
              </a:ext>
            </a:extLst>
          </p:cNvPr>
          <p:cNvSpPr/>
          <p:nvPr/>
        </p:nvSpPr>
        <p:spPr>
          <a:xfrm>
            <a:off x="8675077" y="1768231"/>
            <a:ext cx="869461" cy="29014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C90970E-5A88-9833-5CA7-33D0E1E11516}"/>
              </a:ext>
            </a:extLst>
          </p:cNvPr>
          <p:cNvSpPr/>
          <p:nvPr/>
        </p:nvSpPr>
        <p:spPr>
          <a:xfrm>
            <a:off x="10384691" y="1738922"/>
            <a:ext cx="869461" cy="29307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FEBD46F-9173-BAF4-3433-396F2E081549}"/>
              </a:ext>
            </a:extLst>
          </p:cNvPr>
          <p:cNvSpPr/>
          <p:nvPr/>
        </p:nvSpPr>
        <p:spPr>
          <a:xfrm>
            <a:off x="9612922" y="2559538"/>
            <a:ext cx="439615" cy="8401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9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AB861-EA0B-23FA-345C-4DD42D1FD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4C99E-A034-D79D-919D-47BB8916A72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Spline Model: in-utero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CCE244-8AF9-2156-A9AC-D90F13A9BE90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3A8AFBA-663E-575E-D6E8-3B8F4D0CF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8C873D4-3827-53E7-E503-C9519B4B1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1E420C-963F-A7BD-C52C-1449CE37AC0D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B999B8-66F1-FCBD-F53D-7BAD90872F3E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0A77A8-88CC-F6ED-5633-71694FB8971B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370358-2133-ADD5-C4B4-20B0B454CC13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5270CD-A93F-D3E1-9807-65031C0E2611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470767-AD05-E7BE-950E-8BBD81CF7EA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C712FFE-7B9A-7AB7-3680-355DEB3DA8C2}"/>
              </a:ext>
            </a:extLst>
          </p:cNvPr>
          <p:cNvSpPr txBox="1"/>
          <p:nvPr/>
        </p:nvSpPr>
        <p:spPr>
          <a:xfrm>
            <a:off x="1836616" y="1270000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DACC50-EB21-795B-3B95-70ECE4E7B665}"/>
              </a:ext>
            </a:extLst>
          </p:cNvPr>
          <p:cNvSpPr txBox="1"/>
          <p:nvPr/>
        </p:nvSpPr>
        <p:spPr>
          <a:xfrm>
            <a:off x="6936153" y="1270000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pic>
        <p:nvPicPr>
          <p:cNvPr id="2" name="Picture 1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8AB46CF5-6C9B-2C9D-D596-6A87FDB32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307" y="1719384"/>
            <a:ext cx="4905375" cy="3867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F81E3-BBAC-CC86-3D75-B085B265CC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7885" y="1714500"/>
            <a:ext cx="4905375" cy="386715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7077AC9-6AD0-C1B0-9839-D4715B0C225C}"/>
              </a:ext>
            </a:extLst>
          </p:cNvPr>
          <p:cNvSpPr/>
          <p:nvPr/>
        </p:nvSpPr>
        <p:spPr>
          <a:xfrm>
            <a:off x="6760307" y="3204307"/>
            <a:ext cx="869461" cy="165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B0E070-A695-2441-522F-2A60AEF25DE9}"/>
              </a:ext>
            </a:extLst>
          </p:cNvPr>
          <p:cNvSpPr/>
          <p:nvPr/>
        </p:nvSpPr>
        <p:spPr>
          <a:xfrm>
            <a:off x="10062307" y="1641230"/>
            <a:ext cx="869461" cy="165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6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F5F62-6BE8-37F1-02F2-096AD098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7848E-287A-038A-1A22-C5AF05B1FEF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Spline Model: First 30 days of life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B171CC-2597-5C47-3F96-27B12EC1E48B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D85FA00D-606D-FA6B-3C6B-F4CCA21E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4730673-CD70-1A41-6C5D-D37467B9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D7E6E6-4101-84F5-543C-AF95D20F383D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CB3584-0D34-2D15-C17C-2FA79772FD62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C649C3-F718-7A3E-C122-21CDC5CF7BC2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C1824C-6769-B06B-F5C3-9F62BD0F63E0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A5E59B-DB40-00DB-7302-FED91BB56DB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BDFA2C-75A7-C6D0-59F5-A7C99911174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624464B-CE1E-CB2A-CE9A-399926EDE988}"/>
              </a:ext>
            </a:extLst>
          </p:cNvPr>
          <p:cNvSpPr txBox="1"/>
          <p:nvPr/>
        </p:nvSpPr>
        <p:spPr>
          <a:xfrm>
            <a:off x="1836616" y="1270000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6EBFA9-81E1-4440-59A2-3A14789D4C3B}"/>
              </a:ext>
            </a:extLst>
          </p:cNvPr>
          <p:cNvSpPr txBox="1"/>
          <p:nvPr/>
        </p:nvSpPr>
        <p:spPr>
          <a:xfrm>
            <a:off x="6936153" y="1270000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pic>
        <p:nvPicPr>
          <p:cNvPr id="2" name="Picture 1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0509DACC-C017-70D5-D952-D2B7F17D7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307" y="1766991"/>
            <a:ext cx="4905375" cy="3771935"/>
          </a:xfrm>
          <a:prstGeom prst="rect">
            <a:avLst/>
          </a:prstGeom>
        </p:spPr>
      </p:pic>
      <p:pic>
        <p:nvPicPr>
          <p:cNvPr id="7" name="Picture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80A96296-BA8E-0D0F-B40B-271E5222A8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7885" y="1762107"/>
            <a:ext cx="4905375" cy="377193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3EAAEF0-A8F1-A31D-A87F-F8012BDFCD57}"/>
              </a:ext>
            </a:extLst>
          </p:cNvPr>
          <p:cNvSpPr/>
          <p:nvPr/>
        </p:nvSpPr>
        <p:spPr>
          <a:xfrm>
            <a:off x="5412153" y="2266460"/>
            <a:ext cx="361462" cy="13872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AE0202-C3E8-B92D-2650-505B778CA14D}"/>
              </a:ext>
            </a:extLst>
          </p:cNvPr>
          <p:cNvSpPr/>
          <p:nvPr/>
        </p:nvSpPr>
        <p:spPr>
          <a:xfrm>
            <a:off x="10492154" y="2393461"/>
            <a:ext cx="332154" cy="108438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D31373-0D75-CDDA-C5DF-123F94E88833}"/>
              </a:ext>
            </a:extLst>
          </p:cNvPr>
          <p:cNvCxnSpPr/>
          <p:nvPr/>
        </p:nvCxnSpPr>
        <p:spPr>
          <a:xfrm>
            <a:off x="9368692" y="2803769"/>
            <a:ext cx="1455615" cy="976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1B5519-B34E-6A6F-51D0-4914668BEBF2}"/>
              </a:ext>
            </a:extLst>
          </p:cNvPr>
          <p:cNvCxnSpPr/>
          <p:nvPr/>
        </p:nvCxnSpPr>
        <p:spPr>
          <a:xfrm>
            <a:off x="7092461" y="3468077"/>
            <a:ext cx="1455615" cy="976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94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7A188-8C0F-2441-688B-E83787416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63609-F745-C688-6A4F-6281138171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Spline Model: between 2nd to 12th month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EFAF8F-8350-0BA2-DC0F-35BB30C791E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244F498B-A39A-2DBD-9A76-1951B7553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3D671F1-B995-C055-9B41-D9F55BE76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8D0EBD-6F72-3785-0371-EE669FFE6B1F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6D4F4D-15DE-A7D8-ECC0-0503BAD0997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1691CA-692E-2596-A657-AC6F5EB6143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29E72F-3451-E868-6901-5F20A7BABFAB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92EB43-22E7-CCF0-130C-2C0884C0541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4A1C76-05EF-3CC5-FE5C-20BBAA5AD588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401AFC3-0F8B-E294-9AA0-B9EF31BB5102}"/>
              </a:ext>
            </a:extLst>
          </p:cNvPr>
          <p:cNvSpPr txBox="1"/>
          <p:nvPr/>
        </p:nvSpPr>
        <p:spPr>
          <a:xfrm>
            <a:off x="1836616" y="1270000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CA73F-FC9A-D9A3-5E73-FFA7ACAA15B1}"/>
              </a:ext>
            </a:extLst>
          </p:cNvPr>
          <p:cNvSpPr txBox="1"/>
          <p:nvPr/>
        </p:nvSpPr>
        <p:spPr>
          <a:xfrm>
            <a:off x="6936153" y="1270000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204083-007B-EBF0-DADB-AA825C33E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307" y="1719384"/>
            <a:ext cx="4905375" cy="3867149"/>
          </a:xfrm>
          <a:prstGeom prst="rect">
            <a:avLst/>
          </a:prstGeom>
        </p:spPr>
      </p:pic>
      <p:pic>
        <p:nvPicPr>
          <p:cNvPr id="7" name="Picture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5488687B-6000-7295-CCEA-88B4944C4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7885" y="1714500"/>
            <a:ext cx="4905375" cy="386714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453D445-11C0-F7FF-4481-FB3B17D412C1}"/>
              </a:ext>
            </a:extLst>
          </p:cNvPr>
          <p:cNvSpPr/>
          <p:nvPr/>
        </p:nvSpPr>
        <p:spPr>
          <a:xfrm>
            <a:off x="6760307" y="3428999"/>
            <a:ext cx="801077" cy="12700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D71B68-0637-25DA-8686-CE3D706ACEBA}"/>
              </a:ext>
            </a:extLst>
          </p:cNvPr>
          <p:cNvSpPr/>
          <p:nvPr/>
        </p:nvSpPr>
        <p:spPr>
          <a:xfrm>
            <a:off x="10062307" y="1641230"/>
            <a:ext cx="869461" cy="165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C6ABD0-5C02-39A3-4C03-87BB594B89C9}"/>
              </a:ext>
            </a:extLst>
          </p:cNvPr>
          <p:cNvCxnSpPr/>
          <p:nvPr/>
        </p:nvCxnSpPr>
        <p:spPr>
          <a:xfrm>
            <a:off x="9231923" y="2588846"/>
            <a:ext cx="1455615" cy="976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2C7DF7-9595-E27D-52F5-7975ED0456C3}"/>
              </a:ext>
            </a:extLst>
          </p:cNvPr>
          <p:cNvCxnSpPr>
            <a:cxnSpLocks/>
          </p:cNvCxnSpPr>
          <p:nvPr/>
        </p:nvCxnSpPr>
        <p:spPr>
          <a:xfrm>
            <a:off x="7024076" y="4024922"/>
            <a:ext cx="1455615" cy="976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09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527F8-BE24-B6EB-8FE3-C6B02F1ED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856B7-1128-F0BD-EE9C-C1877A97F3D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 by Climate Bands: Negative Shocks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DE4BBB-8289-9774-FE7B-CB30D1BB1E05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E6532C0-42D0-E10C-27E6-DED7F41A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12A98B4-29BC-3970-BB98-39579A031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7A36FA-CB1D-5867-630E-ED135841236D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F82154-CDE5-0605-7235-6A7CE71FB874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9C15E9-D0B3-F318-EACE-9DECA3A698DF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41E0CF-F4BD-92E3-7E5F-944A34C58401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B5C958-369A-ED51-5C9E-834B1425A781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924A97-D15C-2D63-82CC-79F0A1E191E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9D22A5E-358E-0A14-03AA-96E998AF7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544" y="1648680"/>
            <a:ext cx="4905374" cy="4010024"/>
          </a:xfrm>
          <a:prstGeom prst="rect">
            <a:avLst/>
          </a:prstGeom>
          <a:ln>
            <a:noFill/>
          </a:ln>
        </p:spPr>
      </p:pic>
      <p:pic>
        <p:nvPicPr>
          <p:cNvPr id="19" name="Picture 1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89B8536-EA4E-AD21-D569-A0FDCC3764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666" y="1662867"/>
            <a:ext cx="4870666" cy="3981651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985E26-6F95-214F-5D4D-0B535F2FE6D7}"/>
              </a:ext>
            </a:extLst>
          </p:cNvPr>
          <p:cNvSpPr txBox="1"/>
          <p:nvPr/>
        </p:nvSpPr>
        <p:spPr>
          <a:xfrm>
            <a:off x="202223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05A062-FB03-D1CC-749B-CCFFF1132277}"/>
              </a:ext>
            </a:extLst>
          </p:cNvPr>
          <p:cNvSpPr txBox="1"/>
          <p:nvPr/>
        </p:nvSpPr>
        <p:spPr>
          <a:xfrm>
            <a:off x="747346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B9B640-DC40-8533-7A93-B558A6507236}"/>
              </a:ext>
            </a:extLst>
          </p:cNvPr>
          <p:cNvSpPr txBox="1"/>
          <p:nvPr/>
        </p:nvSpPr>
        <p:spPr>
          <a:xfrm>
            <a:off x="-889000" y="4698998"/>
            <a:ext cx="37513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Libre Baskerville"/>
              </a:rPr>
              <a:t>IMR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91317A-1B54-3B22-F33F-A74934431B87}"/>
              </a:ext>
            </a:extLst>
          </p:cNvPr>
          <p:cNvSpPr txBox="1"/>
          <p:nvPr/>
        </p:nvSpPr>
        <p:spPr>
          <a:xfrm>
            <a:off x="-879231" y="5011614"/>
            <a:ext cx="37513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Libre Baskerville"/>
              </a:rPr>
              <a:t>When the shock </a:t>
            </a:r>
            <a:endParaRPr lang="en-US" dirty="0">
              <a:latin typeface="Aptos" panose="02110004020202020204"/>
            </a:endParaRPr>
          </a:p>
          <a:p>
            <a:pPr algn="ctr"/>
            <a:r>
              <a:rPr lang="en-US" sz="1200" dirty="0" err="1">
                <a:latin typeface="Libre Baskerville"/>
              </a:rPr>
              <a:t>happend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97097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36185-B723-7931-B2F3-B81CE27C1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5618E-ECC9-5658-095A-8C02BCD4976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 by Climate Bands: Positive Shocks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BC23E6-3EA0-4E21-F30A-EE65BBD7A5F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1FFA433-BC5C-2509-D931-8F43210A9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19A6A94-7BFC-50E0-1B30-01FE48EF0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5685BC-E4DB-00B8-5CB7-0C4898C1C2D5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B2A80C-74B9-D3F3-E520-DF276BCA359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802A5B-82EB-7519-4170-11EC3C9B0D7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3D0221-7463-2EBF-85F4-B200CE88002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A06F17-B1D2-288F-EECB-3FF32DCAA3E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9EEDAC-C201-9DA2-951B-BF6BEB8CA712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DDE29B1-6AE2-683E-98AD-794593B7B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544" y="1648680"/>
            <a:ext cx="4905374" cy="4010024"/>
          </a:xfrm>
          <a:prstGeom prst="rect">
            <a:avLst/>
          </a:prstGeom>
          <a:ln>
            <a:noFill/>
          </a:ln>
        </p:spPr>
      </p:pic>
      <p:pic>
        <p:nvPicPr>
          <p:cNvPr id="19" name="Picture 1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316B326-45DF-29E8-27FD-7148FD86A5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5898" y="1662867"/>
            <a:ext cx="4836202" cy="3981651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27B92C-0846-2B56-CC4B-67558508592C}"/>
              </a:ext>
            </a:extLst>
          </p:cNvPr>
          <p:cNvSpPr txBox="1"/>
          <p:nvPr/>
        </p:nvSpPr>
        <p:spPr>
          <a:xfrm>
            <a:off x="202223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59FA59-E932-5166-4831-6479B5C2407F}"/>
              </a:ext>
            </a:extLst>
          </p:cNvPr>
          <p:cNvSpPr txBox="1"/>
          <p:nvPr/>
        </p:nvSpPr>
        <p:spPr>
          <a:xfrm>
            <a:off x="747346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C76588-D835-8314-923D-5DDBD2AA58A5}"/>
              </a:ext>
            </a:extLst>
          </p:cNvPr>
          <p:cNvSpPr txBox="1"/>
          <p:nvPr/>
        </p:nvSpPr>
        <p:spPr>
          <a:xfrm>
            <a:off x="-889000" y="4698998"/>
            <a:ext cx="37513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Libre Baskerville"/>
              </a:rPr>
              <a:t>IMR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4A3ABB-BFAA-89EC-B03A-040FA54432B6}"/>
              </a:ext>
            </a:extLst>
          </p:cNvPr>
          <p:cNvSpPr txBox="1"/>
          <p:nvPr/>
        </p:nvSpPr>
        <p:spPr>
          <a:xfrm>
            <a:off x="-879231" y="5011614"/>
            <a:ext cx="37513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Libre Baskerville"/>
              </a:rPr>
              <a:t>When the shock </a:t>
            </a:r>
            <a:endParaRPr lang="en-US" dirty="0">
              <a:latin typeface="Aptos" panose="02110004020202020204"/>
            </a:endParaRPr>
          </a:p>
          <a:p>
            <a:pPr algn="ctr"/>
            <a:r>
              <a:rPr lang="en-US" sz="1200" dirty="0" err="1">
                <a:latin typeface="Libre Baskerville"/>
              </a:rPr>
              <a:t>happend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55572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E772B-7012-6338-84DD-7264F47EB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DE3E1-2709-9126-0587-4EEBC4EBD0B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 by Climate Bands: Negative shocks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24D9B2-D91F-CAE0-07F7-D5E5420275C4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E460231-BA70-FDC1-0158-7230D7A7B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F6B0430-BCBA-07A8-28B3-E0BBFF9D8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7B7CFD-FB3B-6E2B-FE07-6CEBD7A82045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7EF279-2B21-229D-345A-4BD5A1034BBA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2068E4-394C-CC6E-B4F3-620D6A4A90F7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AD3130-C59E-C154-04D4-39165F5534C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D33F10-5CCC-06D2-5FC4-14C8E04ADE0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2DC2B0-D71F-AEC6-CDB7-8EFE2435B70D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01C4702-21EA-1CBC-1A13-D0A22AA435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6417" r="135" b="285"/>
          <a:stretch/>
        </p:blipFill>
        <p:spPr>
          <a:xfrm>
            <a:off x="2021621" y="5880879"/>
            <a:ext cx="7201157" cy="5534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91470C-EA71-6BE8-969F-99AE48DAF28A}"/>
              </a:ext>
            </a:extLst>
          </p:cNvPr>
          <p:cNvSpPr txBox="1"/>
          <p:nvPr/>
        </p:nvSpPr>
        <p:spPr>
          <a:xfrm>
            <a:off x="1553308" y="1338384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BEB801-CE92-5287-5B02-4873148E7E11}"/>
              </a:ext>
            </a:extLst>
          </p:cNvPr>
          <p:cNvSpPr txBox="1"/>
          <p:nvPr/>
        </p:nvSpPr>
        <p:spPr>
          <a:xfrm>
            <a:off x="7004538" y="1309077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418E896-BF8C-CF81-E0A5-AEFA73D804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531" t="-468" r="15989" b="13583"/>
          <a:stretch/>
        </p:blipFill>
        <p:spPr>
          <a:xfrm>
            <a:off x="634390" y="1714501"/>
            <a:ext cx="5139434" cy="3938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BBA9F-4834-CBC8-DBF0-4F207BD483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261" t="1349" r="13694" b="15041"/>
          <a:stretch/>
        </p:blipFill>
        <p:spPr>
          <a:xfrm>
            <a:off x="5978768" y="1812193"/>
            <a:ext cx="5566987" cy="374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5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89B23-906D-C1AA-E547-2B25DA21A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EA4B4-9CAA-A818-1ACD-A13B33D30E8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 by Climate Bands: Positive shocks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ABF508-99D4-9FEC-CB9B-BDE8304FE85B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2012C58-A242-5F60-B237-E0144C496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B80617F-798D-F4D3-11D3-46D6823E6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DBFB9D-703A-4476-6607-3B72B6A383F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2250A-F71F-4123-75AC-6AA8918F689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86885C-9B15-BF7A-37B4-5212EC19A6E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359570-E9F6-EFFD-1106-2F1D1613C912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319DA5-8286-7B81-1A2D-15AE2B2224FB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758F34-2B48-0CAF-FCA1-8D8A182ACE4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B74C2CC-BAEA-AC02-B943-E5AF8CC1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6417" r="135" b="285"/>
          <a:stretch/>
        </p:blipFill>
        <p:spPr>
          <a:xfrm>
            <a:off x="2021621" y="5880879"/>
            <a:ext cx="7201157" cy="5534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C730B3-DB39-B177-E24C-4AA7414C900C}"/>
              </a:ext>
            </a:extLst>
          </p:cNvPr>
          <p:cNvSpPr txBox="1"/>
          <p:nvPr/>
        </p:nvSpPr>
        <p:spPr>
          <a:xfrm>
            <a:off x="1553308" y="1338384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E8A91F-2F75-85AA-CF2C-2E05A04D2BCD}"/>
              </a:ext>
            </a:extLst>
          </p:cNvPr>
          <p:cNvSpPr txBox="1"/>
          <p:nvPr/>
        </p:nvSpPr>
        <p:spPr>
          <a:xfrm>
            <a:off x="7004538" y="1309077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4AF9EFD-D609-2DC9-330B-8E138FB7A36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500" t="-124" r="12784" b="13896"/>
          <a:stretch/>
        </p:blipFill>
        <p:spPr>
          <a:xfrm>
            <a:off x="351082" y="1748692"/>
            <a:ext cx="5874174" cy="3880827"/>
          </a:xfrm>
          <a:prstGeom prst="rect">
            <a:avLst/>
          </a:prstGeom>
        </p:spPr>
      </p:pic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566A5B6-3F16-91AB-1871-B876932D24F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6969" t="-1075" r="16192" b="14839"/>
          <a:stretch/>
        </p:blipFill>
        <p:spPr>
          <a:xfrm>
            <a:off x="6506307" y="1709615"/>
            <a:ext cx="5041654" cy="391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6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19A8B-86BB-D94F-92E4-E783F5D7B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2C62B-F612-B7F2-F307-3CEE57442A9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 by Income Group: Negative Shocks</a:t>
            </a:r>
            <a:endParaRPr lang="en-US" dirty="0">
              <a:solidFill>
                <a:schemeClr val="bg1"/>
              </a:solidFill>
              <a:latin typeface="Aptos" panose="02110004020202020204"/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6C43507-719E-36A0-B87A-FB615409A2B1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7F1D142-479C-C03F-234F-C48421C95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D9E83EB-CE62-304A-0B6C-29826DAC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786F4C-A4E9-7669-DC77-423039258AD2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33A879-6FB7-D7D2-C3A7-26DB163256C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75D749-F486-9B9E-CFFF-EAAC42688D2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04A2E27-2C1B-F19F-F7AB-1DBC7B2063B6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616B8A-5661-AECC-3830-8D50491B94D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B11173-DAB0-7A3A-0367-2751A41282EF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425E64F-AFC2-89B6-2B72-F353033C7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544" y="1882541"/>
            <a:ext cx="4905374" cy="3542302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01CBD2-3555-E4C7-8A53-E0FD10E54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666" y="1878364"/>
            <a:ext cx="4870666" cy="3550657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F7BE44B-4AB4-9802-1854-94F57906FC7A}"/>
              </a:ext>
            </a:extLst>
          </p:cNvPr>
          <p:cNvSpPr txBox="1"/>
          <p:nvPr/>
        </p:nvSpPr>
        <p:spPr>
          <a:xfrm>
            <a:off x="202223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7DA900-EB8C-6325-9B5D-39D479F9126C}"/>
              </a:ext>
            </a:extLst>
          </p:cNvPr>
          <p:cNvSpPr txBox="1"/>
          <p:nvPr/>
        </p:nvSpPr>
        <p:spPr>
          <a:xfrm>
            <a:off x="747346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52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C95EB0-3387-6276-2E6B-823D65300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865A6DD-F376-C6AC-2A54-BC90047082B5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364809-7989-CD69-B100-7C2C0D62858E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29170C-14AE-80AA-83A6-5B3DC3B15CE0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289AAF9-6958-8550-9C7D-EF966E56CB38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13A8A0-AE10-EED1-2C84-6C8BAE500B53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99A519-760B-FCB4-BF6B-69CBAE6425BE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DFE37ED-D4D4-4DEE-DA86-6EB0EC4FA1E0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2. Literature Review (To do!)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E73253-44D4-A66B-E5D0-79D2D95D08AE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8772D6B-B2A0-0838-0476-C86CC3F75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475595B-F364-6BAF-79EA-A76028573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6975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A1D87-B62F-AF93-FCA2-D9F1FA90F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16B51-7BD9-18D7-DA23-BF34BA1D128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Main Results by Income Group: Positive Shocks</a:t>
            </a:r>
            <a:endParaRPr lang="en-US" dirty="0">
              <a:solidFill>
                <a:schemeClr val="bg1"/>
              </a:solidFill>
              <a:latin typeface="Aptos" panose="02110004020202020204"/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6156F4-6B68-E0AA-7116-F5FFD3603D2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713BDC9-1024-9F26-5961-9F3BFD8E6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BC9FDD1-ABAA-0E47-A750-B9B3BCA17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03384D-EEAC-492A-6550-9B4D211C3A9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4ADFBA-4EB4-E3EE-E84C-4CA35B34077F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9F5645-DA9E-B041-EF0E-3BA34D61B67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441B24-8419-4053-1B34-3E8BF5F4572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6A04A1-C371-8F44-B132-2375D752E16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31C719-FFD9-0DA4-63EC-7DE03F6CA57F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9B32A73-6A72-4AC3-95C8-B54D6A5E1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544" y="1882541"/>
            <a:ext cx="4905373" cy="3542302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173896-75D0-D2F1-0DBB-B3ABE92A7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666" y="1895073"/>
            <a:ext cx="4870666" cy="3517239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6C977F1-FFB1-04FF-24FF-6ECA80414B4D}"/>
              </a:ext>
            </a:extLst>
          </p:cNvPr>
          <p:cNvSpPr txBox="1"/>
          <p:nvPr/>
        </p:nvSpPr>
        <p:spPr>
          <a:xfrm>
            <a:off x="202223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CDF769-E0B8-98B2-640D-DA8A928AB9A8}"/>
              </a:ext>
            </a:extLst>
          </p:cNvPr>
          <p:cNvSpPr txBox="1"/>
          <p:nvPr/>
        </p:nvSpPr>
        <p:spPr>
          <a:xfrm>
            <a:off x="7473461" y="1279769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3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9A6203-4693-BD81-04A1-8CBA9659D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6F5F2E5-0C30-7066-A461-2628C936BA9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C113CA-B361-4F8B-8964-2B1D6D73FDA7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78F0E3-1B39-CAB4-B0F4-66BE95D78918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9D27F4-8F6F-93C3-0FB4-D938C3FA96B7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8E9C55-476E-64E6-CD4A-16134DA5BBBD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E2F9A1D-660B-31B2-10B3-89AF089E8949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4956BD8-8B63-4E35-CA9D-0E8B946BA431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6. Mechanisms?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3EAB5E-4A3D-4ABC-B721-3F78DB263D7B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6BA0DA02-DE06-B331-F819-39963C48B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DD6D236-CB6E-5624-4C8E-6D42F42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5243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FEECE-3B30-143B-671E-0DA475E3B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E65C5-1F84-1B43-D3A9-0A055748A6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Linear Results by Access to Food Refrigeration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16E530-0615-6E79-E298-EB399FADFE4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D2BE5DE1-99A9-960C-DA19-E5741144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4DD8D8F-675F-692C-DC38-18AD4694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669380-5D40-88DA-6F29-DF5E95024FE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1D9C9E-4AED-8424-BE41-D52A87D023B5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C4E1D1-904D-A14C-1C28-9085E08586D6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327493-E9FA-E3E4-E8CD-799D241E24C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7A153B-53D4-B213-BE2C-A3E62D86DD8C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9AAE94-135E-2B2E-2C63-2D82C65F595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6536892-C225-43C3-D3C2-45225B737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429" y="1103923"/>
            <a:ext cx="5623143" cy="51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6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DB4B8-9678-014D-D2DD-E33D89295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3C139-0EA2-A488-DEAF-6BFD7A27A0E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Linear Results by Access to Piped Water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289233-15A9-B939-E742-96A889F973A9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484C9129-D406-D400-105A-B82738C6B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A8E45E3-E034-5A56-A474-382D1C90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EDCD92-5476-7671-511C-9F146D718D48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0F29AD-622B-EEBD-8980-CDA05C60A72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4078A6-E3F4-99A9-ECAB-24BFAFFC19B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069EA5-6156-4821-4FD3-DF606784690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6A3B4E-D0BC-380B-9DF6-3FACF5B17FE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5F4BDA-DC2A-D9CF-5F16-D58A488C973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 descr="A group of graphs showing different types of water&#10;&#10;AI-generated content may be incorrect.">
            <a:extLst>
              <a:ext uri="{FF2B5EF4-FFF2-40B4-BE49-F238E27FC236}">
                <a16:creationId xmlns:a16="http://schemas.microsoft.com/office/drawing/2014/main" id="{4F82B61D-0AC3-B000-1388-E33A64533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098" y="1021007"/>
            <a:ext cx="5576033" cy="515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5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F1F904-4E8B-4498-77AD-7ABFC4C01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85A8BE-AC35-A790-74B5-B1F3037C5E97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E4559B-4DE9-ADDB-074C-278A28F910C0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6AA254-89A2-B08C-9ADD-67933B3E687E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6FDF2A-D36A-AA53-FC1D-FF736F171602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2A9CED-E2C7-10E0-7524-80799F6E6BF8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B44AA4F-E262-D318-06FF-7905004E7E6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E523008-64D8-FB32-409C-75D138AF0E91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7. Robustness checks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39F523-8D90-4821-86C9-DF522C0B0D57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640EE5C-46EA-6AC2-AA33-4F4DFEF9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22CC7D8-800D-9A27-CA01-4073CA27F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647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964B9-2FF1-8A24-21D5-204CF3E03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7B035-CAB5-8138-99B4-B012D160DC2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Controlling for quadratic linear trend on each cell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32D3DC-0F60-42A9-1CD4-E8792BAD0D5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5AB3593B-3FCF-A42E-2177-511B61E21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6FCC10E-D941-B71C-45E9-507ED369D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70B242-9DEA-1DDC-1802-7F8F31DD768F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0B803A-33DA-864B-BE8D-48F240C93EC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8B477B-A9ED-4ECF-976C-2AAE92E51F72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39DB74-2484-599F-66FB-773CAC82B67E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62FD40-AFC8-37C2-C894-38C6BB7EE98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72691D-9617-4B9C-F20D-46D6BAFF98DA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FE7669C-5B5B-FF63-5CA4-7EE0C7E51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312" y="1880821"/>
            <a:ext cx="4905375" cy="4210050"/>
          </a:xfrm>
          <a:prstGeom prst="rect">
            <a:avLst/>
          </a:prstGeom>
        </p:spPr>
      </p:pic>
      <p:pic>
        <p:nvPicPr>
          <p:cNvPr id="14" name="Picture 1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8E50ACF-8656-546A-9AA2-79E3844B9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938" y="1880821"/>
            <a:ext cx="5029200" cy="42100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446437-040A-4CBF-04DA-64142D7D836B}"/>
              </a:ext>
            </a:extLst>
          </p:cNvPr>
          <p:cNvSpPr txBox="1"/>
          <p:nvPr/>
        </p:nvSpPr>
        <p:spPr>
          <a:xfrm>
            <a:off x="1553308" y="1338384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Precipitation</a:t>
            </a:r>
            <a:endParaRPr lang="en-US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4BFDEF-272D-46A1-FA3F-78B1B1199BED}"/>
              </a:ext>
            </a:extLst>
          </p:cNvPr>
          <p:cNvSpPr txBox="1"/>
          <p:nvPr/>
        </p:nvSpPr>
        <p:spPr>
          <a:xfrm>
            <a:off x="7141307" y="1338385"/>
            <a:ext cx="3751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Libre Baskerville"/>
              </a:rPr>
              <a:t>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33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77403-BA10-AF73-A1A4-988E31688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A84D6-FC8C-8BA7-EADE-EC5ADBD604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Linear model and cell size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473BEC-0276-ECB7-174A-8BA21C90BE7B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E67F9230-F584-2282-1CFE-B9752D821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BDD3D8D-AA3E-6D4A-DC18-C47EEA829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F2C5AF-5243-A8B0-5EA5-4681506D294C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180F89-DF44-D65B-F260-88932C3C09AB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FD2B50-ACCC-358D-ED92-85ECD292CB5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2BC61A-F62A-8036-787C-7F2FB13AD523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8F17CE-F471-B05C-A434-830B0ECFEB35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853BE6-B628-A518-3C44-A7A32384BAEC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6A57340-4C81-5208-359C-0FFDE8F5A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6882" y="898402"/>
            <a:ext cx="7109314" cy="56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74E4F-30AD-7BA7-6EFC-5AFC93741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C1FD4-7918-8212-9FCD-550EBB53931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Quadratic model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FC7EBC-E939-47CF-9A06-C830D650C7D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3F1BD1F-5C74-1560-8544-2234C7F68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B091C55-A719-54D3-97A6-92472F4A9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C538DC-EEA1-FA96-4DC4-11870D90C9DB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C04AD9-52E6-0AA3-10A5-888DCD170411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38D35A-85BB-E2A2-A75A-A93615558F6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2C24B0-7CA5-118B-F633-81068729D3D0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85BE76-78A3-F164-D2BC-842976FAE04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CC8568-D0D7-7049-4F47-820A86CC0F4C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B61984D-8413-143E-0013-14CCF6B54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4223" y="857860"/>
            <a:ext cx="7225324" cy="566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8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57FB4-0B9E-35CA-262A-9CD0C30B7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7D3B2-89CE-23D9-7FA8-05F98D6219F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8" y="196850"/>
            <a:ext cx="12199938" cy="658813"/>
          </a:xfr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Absolute deviations model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708069-2108-4012-72B1-A423FC78F9C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34A039D3-1603-99A1-3914-0A2276A82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2EF1C12-129F-872E-A027-3BE003D27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662338-9AF4-F589-CCAD-E7A12D2BAD52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A82DC8-97B0-580A-8A77-15D20F255C72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D17E75-6125-9BAB-AC97-EBE4EA773E3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B1A6BE-C82B-8887-E07F-7138F28BED69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9E0567-2903-F839-C5F1-386BB4A0856D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573EA0-7CCC-ED39-85E9-FBAC5C0AADD0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10CE784-B56E-AB00-1526-1A803269C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4223" y="857860"/>
            <a:ext cx="7225324" cy="566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6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14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577519-5F01-BC71-9D8D-988CB2C5D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55B3F8A-9651-98DE-D6B0-4EF5C259A573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6D6A20-7F42-6856-6C49-29614382E9C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7BD27F-6D54-C8F4-8A91-3978C4953B89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A020E8-8A8D-3D3E-99C6-5AB2C204AE53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A3C6CB-76FB-763A-476C-AE7D3C4D196E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A3AF725-E3A8-7C55-6512-E03645D27268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F0D9ECD-DEA5-15A2-50AF-C3A803F75BC5}"/>
              </a:ext>
            </a:extLst>
          </p:cNvPr>
          <p:cNvSpPr txBox="1"/>
          <p:nvPr/>
        </p:nvSpPr>
        <p:spPr>
          <a:xfrm>
            <a:off x="890664" y="1955285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Libre Baskerville"/>
                <a:ea typeface="Calibri"/>
                <a:cs typeface="Times New Roman"/>
              </a:rPr>
              <a:t>Thank you!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84A7A8-E30C-4110-A656-6E2C7EDB69BC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87E79598-A480-1FE7-3DD6-6C257EA8B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63415D0-2C90-AC26-E633-18D4D29ED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3866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DA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098539-6C3E-7B3D-EAB0-9206A88C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F296BC9-9996-3256-7BEF-06F9AA0083FE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BDCEF8-9F26-48E2-0B28-5DFC0A9D415D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27D33B-DC08-B21A-0724-8CEBC7EFA2DC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2CBD59-6C0F-D75D-922B-086FEDE7D525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70EB39E-2AEA-28B7-9C45-BADA714C7F6D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0CFD59-C836-6A98-054A-DD87D2F91AD3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5AFBF08-9BA1-4326-3B6B-A34C4295BE9A}"/>
              </a:ext>
            </a:extLst>
          </p:cNvPr>
          <p:cNvSpPr txBox="1"/>
          <p:nvPr/>
        </p:nvSpPr>
        <p:spPr>
          <a:xfrm>
            <a:off x="1351745" y="3136698"/>
            <a:ext cx="101944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AF49D"/>
                </a:solidFill>
                <a:latin typeface="Libre Baskerville"/>
                <a:ea typeface="Calibri"/>
                <a:cs typeface="Times New Roman"/>
              </a:rPr>
              <a:t>3. Data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231672-BC4D-A696-1881-0BA7B36830E6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5" name="Picture 4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1BFAC9BF-2B1B-9515-533C-8A8AA6A88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1DD071A-106B-3DCE-414D-01BE8E068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5323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3427-9ADB-102F-7419-39411C050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4AD93F6-6394-20E4-E6CA-20473164F466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200633" cy="657795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6A252-D9B5-5C46-62B2-51C86FB510FD}"/>
              </a:ext>
            </a:extLst>
          </p:cNvPr>
          <p:cNvSpPr txBox="1"/>
          <p:nvPr/>
        </p:nvSpPr>
        <p:spPr>
          <a:xfrm>
            <a:off x="968374" y="253999"/>
            <a:ext cx="98901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Libre Baskerville"/>
              </a:rPr>
              <a:t>Data employed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CA5BE-A43F-812E-8621-78CD6812529D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3" name="Picture 2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00B4253B-CBB0-1EA2-F395-0E8DEC23A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C24C922-8697-A89B-D637-D18A2635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D4C2A8-4387-06C5-534A-68BF338CC357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71459F-4831-1F98-47A0-091157B1BECE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BFBC57-E295-DF09-5D1F-37B149E23B1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1DB8B7-F69C-61B0-83FF-B93C1E0D33FA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7A79F3-22E4-F962-B0C9-68CCD91A7624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82DCB1-DDCD-0979-28E8-43B1EE783594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0EB6AF-83B4-4043-7718-A106567A0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098004"/>
              </p:ext>
            </p:extLst>
          </p:nvPr>
        </p:nvGraphicFramePr>
        <p:xfrm>
          <a:off x="161693" y="1091011"/>
          <a:ext cx="11885430" cy="53949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22080">
                  <a:extLst>
                    <a:ext uri="{9D8B030D-6E8A-4147-A177-3AD203B41FA5}">
                      <a16:colId xmlns:a16="http://schemas.microsoft.com/office/drawing/2014/main" val="1076154824"/>
                    </a:ext>
                  </a:extLst>
                </a:gridCol>
                <a:gridCol w="5963350">
                  <a:extLst>
                    <a:ext uri="{9D8B030D-6E8A-4147-A177-3AD203B41FA5}">
                      <a16:colId xmlns:a16="http://schemas.microsoft.com/office/drawing/2014/main" val="1018407950"/>
                    </a:ext>
                  </a:extLst>
                </a:gridCol>
              </a:tblGrid>
              <a:tr h="536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/>
                        </a:rPr>
                        <a:t>DHS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/>
                        </a:rPr>
                        <a:t>Climate Data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473323"/>
                  </a:ext>
                </a:extLst>
              </a:tr>
              <a:tr h="4660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( ERA5)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220973"/>
                  </a:ext>
                </a:extLst>
              </a:tr>
              <a:tr h="734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60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countries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Worldwide coverage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316820"/>
                  </a:ext>
                </a:extLst>
              </a:tr>
              <a:tr h="6408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Years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1998 to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Years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1950 to 2020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910874"/>
                  </a:ext>
                </a:extLst>
              </a:tr>
              <a:tr h="6408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Annual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Monthly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641599"/>
                  </a:ext>
                </a:extLst>
              </a:tr>
              <a:tr h="11302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Geo-located data is displaced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up to 5 km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(0-2 km urban, 0-5 km rural)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0.5 x 0.5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gridded satellite data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(~50km in equator, </a:t>
                      </a: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65km next to poles)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903094"/>
                  </a:ext>
                </a:extLst>
              </a:tr>
              <a:tr h="12467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Mortality data for the </a:t>
                      </a:r>
                      <a:endParaRPr lang="en-US" dirty="0"/>
                    </a:p>
                    <a:p>
                      <a:pPr lvl="0" algn="ctr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first four quarters of life and three quarters of gestation of the mother</a:t>
                      </a:r>
                      <a:endParaRPr lang="en-US" dirty="0"/>
                    </a:p>
                  </a:txBody>
                  <a:tcPr marL="9525" marR="9525" marT="9525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Temperature and Precipitation data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288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073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4243E-FD12-DC53-D6C5-D563FE69E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2585DC4-A390-A34F-32BC-9EAB3EADBE5A}"/>
              </a:ext>
            </a:extLst>
          </p:cNvPr>
          <p:cNvSpPr txBox="1">
            <a:spLocks/>
          </p:cNvSpPr>
          <p:nvPr/>
        </p:nvSpPr>
        <p:spPr>
          <a:xfrm>
            <a:off x="-1" y="197349"/>
            <a:ext cx="12200633" cy="657795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E39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>
              <a:solidFill>
                <a:schemeClr val="bg1"/>
              </a:solidFill>
              <a:latin typeface="Libre Baskerville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7EAD5-8CF3-79A2-9048-FA0318EE8086}"/>
              </a:ext>
            </a:extLst>
          </p:cNvPr>
          <p:cNvSpPr txBox="1"/>
          <p:nvPr/>
        </p:nvSpPr>
        <p:spPr>
          <a:xfrm>
            <a:off x="968374" y="253999"/>
            <a:ext cx="98901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Libre Baskerville"/>
              </a:rPr>
              <a:t>DHS Data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F8863D-C310-A354-B8F1-CDC61DAC70BA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3" name="Picture 2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F3CDC84B-565C-A55A-E889-BC5D66204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4E67AF6-493A-A311-615F-BCB2BDBAE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063994-0F8B-CFC7-B988-65FEFF29BA87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02AF64-C67C-2B5D-E452-B9644286CF6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99A976-93C8-02FE-93BE-237F66ACACF5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D8EA9C-9FEC-BED0-8BF7-A4D9F6A5D54B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8D8EE1-ED83-2261-4C52-3E0FF5116F06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7A7B03-391E-A2BF-1778-045B91F2E191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8" name="Picture 17" descr="A map of the world with blue continents&#10;&#10;AI-generated content may be incorrect.">
            <a:extLst>
              <a:ext uri="{FF2B5EF4-FFF2-40B4-BE49-F238E27FC236}">
                <a16:creationId xmlns:a16="http://schemas.microsoft.com/office/drawing/2014/main" id="{D4B03E7D-4011-E827-407D-053EDB03C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70" y="1123224"/>
            <a:ext cx="10759467" cy="46855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6584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8D0D8-CB57-D319-75C9-9EC5F01AA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6F21ED2-6102-517B-F032-3F94A80B5F38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45C7BF4C-79FB-9BC3-28EB-7AF968FD1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868F731-E547-5303-B444-BB759F398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FF92C240-3062-72BB-A1AC-E9D7684F8818}"/>
              </a:ext>
            </a:extLst>
          </p:cNvPr>
          <p:cNvSpPr txBox="1"/>
          <p:nvPr/>
        </p:nvSpPr>
        <p:spPr>
          <a:xfrm>
            <a:off x="386679" y="1157277"/>
            <a:ext cx="11596762" cy="489364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dirty="0">
                <a:latin typeface="Times New Roman"/>
                <a:ea typeface="+mn-lt"/>
                <a:cs typeface="Times New Roman"/>
              </a:rPr>
              <a:t>This is a discussion that we have been going for long, but now in the light of the new results its more relevant than previously was.</a:t>
            </a:r>
            <a:endParaRPr lang="en-US" dirty="0">
              <a:latin typeface="Times New Roman"/>
              <a:cs typeface="Times New Roman"/>
            </a:endParaRPr>
          </a:p>
          <a:p>
            <a:endParaRPr lang="es" sz="2400" dirty="0">
              <a:latin typeface="Times New Roman"/>
              <a:cs typeface="Times New Roman"/>
            </a:endParaRPr>
          </a:p>
          <a:p>
            <a:r>
              <a:rPr lang="es" sz="2400" b="1" dirty="0">
                <a:latin typeface="Times New Roman"/>
                <a:ea typeface="+mn-lt"/>
                <a:cs typeface="Times New Roman"/>
              </a:rPr>
              <a:t>Using the linear dummy model with SPI, we've found consistent results for standardized temperature and monthly temperature anomalies:</a:t>
            </a:r>
          </a:p>
          <a:p>
            <a:endParaRPr lang="es" sz="2400" b="1" dirty="0">
              <a:latin typeface="Times New Roman"/>
              <a:cs typeface="Times New Roman"/>
            </a:endParaRPr>
          </a:p>
          <a:p>
            <a:endParaRPr lang="es" sz="2400" b="1" dirty="0">
              <a:latin typeface="Times New Roman"/>
              <a:cs typeface="Times New Roman"/>
            </a:endParaRPr>
          </a:p>
          <a:p>
            <a:endParaRPr lang="es" sz="2400" b="1" dirty="0">
              <a:latin typeface="Times New Roman"/>
              <a:cs typeface="Times New Roman"/>
            </a:endParaRPr>
          </a:p>
          <a:p>
            <a:endParaRPr lang="es" sz="2400" b="1" dirty="0">
              <a:latin typeface="Times New Roman"/>
              <a:cs typeface="Times New Roman"/>
            </a:endParaRPr>
          </a:p>
          <a:p>
            <a:endParaRPr lang="es" sz="2400" b="1" dirty="0">
              <a:latin typeface="Times New Roman"/>
              <a:cs typeface="Times New Roman"/>
            </a:endParaRPr>
          </a:p>
          <a:p>
            <a:endParaRPr lang="es" sz="2400" b="1" dirty="0">
              <a:latin typeface="Times New Roman"/>
              <a:cs typeface="Times New Roman"/>
            </a:endParaRPr>
          </a:p>
          <a:p>
            <a:r>
              <a:rPr lang="es" sz="2400" dirty="0">
                <a:latin typeface="Times New Roman"/>
                <a:cs typeface="Times New Roman"/>
              </a:rPr>
              <a:t>Given the fact that we include monthly fixed effects in the regressions, it's likely that both estimates are similar (which in fact they are).</a:t>
            </a:r>
          </a:p>
        </p:txBody>
      </p:sp>
      <p:pic>
        <p:nvPicPr>
          <p:cNvPr id="14" name="Graphic 13" descr="equation">
            <a:extLst>
              <a:ext uri="{FF2B5EF4-FFF2-40B4-BE49-F238E27FC236}">
                <a16:creationId xmlns:a16="http://schemas.microsoft.com/office/drawing/2014/main" id="{30A01687-BE15-5849-EDA2-109DA37D08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6985" y="3990587"/>
            <a:ext cx="4166195" cy="1004078"/>
          </a:xfrm>
          <a:prstGeom prst="rect">
            <a:avLst/>
          </a:prstGeom>
        </p:spPr>
      </p:pic>
      <p:pic>
        <p:nvPicPr>
          <p:cNvPr id="15" name="Graphic 14" descr="equation">
            <a:extLst>
              <a:ext uri="{FF2B5EF4-FFF2-40B4-BE49-F238E27FC236}">
                <a16:creationId xmlns:a16="http://schemas.microsoft.com/office/drawing/2014/main" id="{3BFC5A60-F6CB-88A6-B543-C1ADA09406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159" y="3954992"/>
            <a:ext cx="3731684" cy="1085850"/>
          </a:xfrm>
          <a:prstGeom prst="rect">
            <a:avLst/>
          </a:prstGeom>
        </p:spPr>
      </p:pic>
      <p:sp>
        <p:nvSpPr>
          <p:cNvPr id="16" name="TextBox 1">
            <a:extLst>
              <a:ext uri="{FF2B5EF4-FFF2-40B4-BE49-F238E27FC236}">
                <a16:creationId xmlns:a16="http://schemas.microsoft.com/office/drawing/2014/main" id="{B218C2A5-ABA9-35DA-B6BC-5195B54C4FC1}"/>
              </a:ext>
            </a:extLst>
          </p:cNvPr>
          <p:cNvSpPr txBox="1"/>
          <p:nvPr/>
        </p:nvSpPr>
        <p:spPr>
          <a:xfrm>
            <a:off x="1116929" y="3316277"/>
            <a:ext cx="406142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" sz="2400" err="1">
                <a:latin typeface="Times New Roman"/>
                <a:ea typeface="+mn-lt"/>
                <a:cs typeface="Times New Roman"/>
              </a:rPr>
              <a:t>Standardized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temperature</a:t>
            </a:r>
            <a:endParaRPr lang="en-US" err="1"/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A0692005-1ED3-DB2D-AA56-28CC641DB03E}"/>
              </a:ext>
            </a:extLst>
          </p:cNvPr>
          <p:cNvSpPr txBox="1"/>
          <p:nvPr/>
        </p:nvSpPr>
        <p:spPr>
          <a:xfrm>
            <a:off x="6599096" y="3316276"/>
            <a:ext cx="451651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" sz="2400" dirty="0">
                <a:latin typeface="Times New Roman"/>
                <a:ea typeface="+mn-lt"/>
                <a:cs typeface="Times New Roman"/>
              </a:rPr>
              <a:t>Monthly temperature anomalies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C98098-A0FA-D5C7-B20A-0816E299DE8E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34D752-057A-933C-CB13-3BA0CCFE6A4C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976C34-9A63-DBC4-6443-EBD7EFA7B121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1A2E9D-1A7E-4AF9-543D-01BEBEB48904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1F8E5B-6C4E-CE85-411F-E61B98BFE6CA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E2D4B6-2ADA-BAC0-C660-78FAE2CA0245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D191687-CABB-31D1-6304-DC6C46FB6C64}"/>
              </a:ext>
            </a:extLst>
          </p:cNvPr>
          <p:cNvSpPr>
            <a:spLocks noGrp="1"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</p:spTree>
    <p:extLst>
      <p:ext uri="{BB962C8B-B14F-4D97-AF65-F5344CB8AC3E}">
        <p14:creationId xmlns:p14="http://schemas.microsoft.com/office/powerpoint/2010/main" val="117130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85E28-C8D2-F24F-C690-35EA5247C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A0FDBB-21C1-4FE0-DF0C-06FE090D5692}"/>
              </a:ext>
            </a:extLst>
          </p:cNvPr>
          <p:cNvGrpSpPr/>
          <p:nvPr/>
        </p:nvGrpSpPr>
        <p:grpSpPr>
          <a:xfrm>
            <a:off x="1439" y="6435613"/>
            <a:ext cx="12189124" cy="442210"/>
            <a:chOff x="1439" y="6435613"/>
            <a:chExt cx="12189124" cy="442210"/>
          </a:xfrm>
        </p:grpSpPr>
        <p:pic>
          <p:nvPicPr>
            <p:cNvPr id="4" name="Picture 3" descr="A blue and black rectangle&#10;&#10;Description automatically generated">
              <a:extLst>
                <a:ext uri="{FF2B5EF4-FFF2-40B4-BE49-F238E27FC236}">
                  <a16:creationId xmlns:a16="http://schemas.microsoft.com/office/drawing/2014/main" id="{94AE63DD-0610-0102-C4A6-387830AFD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" y="6435613"/>
              <a:ext cx="12189124" cy="4422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0F33A12-956F-BCF6-5A3E-2F2E1157A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37821" y="6515906"/>
              <a:ext cx="1892960" cy="2528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874303-CB70-3686-843A-854A4F991730}"/>
              </a:ext>
            </a:extLst>
          </p:cNvPr>
          <p:cNvGrpSpPr/>
          <p:nvPr/>
        </p:nvGrpSpPr>
        <p:grpSpPr>
          <a:xfrm>
            <a:off x="-4813" y="5425"/>
            <a:ext cx="12209331" cy="203114"/>
            <a:chOff x="-4813" y="5425"/>
            <a:chExt cx="12209331" cy="2031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C02110-92C6-900D-2D63-4A6B3AE9A098}"/>
                </a:ext>
              </a:extLst>
            </p:cNvPr>
            <p:cNvSpPr/>
            <p:nvPr/>
          </p:nvSpPr>
          <p:spPr>
            <a:xfrm>
              <a:off x="-4813" y="5425"/>
              <a:ext cx="2441484" cy="203114"/>
            </a:xfrm>
            <a:prstGeom prst="rect">
              <a:avLst/>
            </a:prstGeom>
            <a:solidFill>
              <a:srgbClr val="204F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8D6B27-DD84-015F-87A1-28D4A4CAF7CA}"/>
                </a:ext>
              </a:extLst>
            </p:cNvPr>
            <p:cNvSpPr/>
            <p:nvPr/>
          </p:nvSpPr>
          <p:spPr>
            <a:xfrm>
              <a:off x="2436847" y="5425"/>
              <a:ext cx="2441484" cy="203114"/>
            </a:xfrm>
            <a:prstGeom prst="rect">
              <a:avLst/>
            </a:prstGeom>
            <a:solidFill>
              <a:srgbClr val="449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62AA02-4D53-9CC8-39C0-31E24FBA728D}"/>
                </a:ext>
              </a:extLst>
            </p:cNvPr>
            <p:cNvSpPr/>
            <p:nvPr/>
          </p:nvSpPr>
          <p:spPr>
            <a:xfrm>
              <a:off x="4880066" y="5425"/>
              <a:ext cx="2441484" cy="203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18EE2E-9DAE-E196-B6CD-6334515AB510}"/>
                </a:ext>
              </a:extLst>
            </p:cNvPr>
            <p:cNvSpPr/>
            <p:nvPr/>
          </p:nvSpPr>
          <p:spPr>
            <a:xfrm>
              <a:off x="7321550" y="5425"/>
              <a:ext cx="2441484" cy="203114"/>
            </a:xfrm>
            <a:prstGeom prst="rect">
              <a:avLst/>
            </a:prstGeom>
            <a:solidFill>
              <a:srgbClr val="F7EC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B44A77-689F-455A-46CF-2722D23A70FC}"/>
                </a:ext>
              </a:extLst>
            </p:cNvPr>
            <p:cNvSpPr/>
            <p:nvPr/>
          </p:nvSpPr>
          <p:spPr>
            <a:xfrm>
              <a:off x="9763034" y="5425"/>
              <a:ext cx="2441484" cy="203114"/>
            </a:xfrm>
            <a:prstGeom prst="rect">
              <a:avLst/>
            </a:prstGeom>
            <a:solidFill>
              <a:srgbClr val="C19F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269BAE2B-A53C-080F-2295-AFA0B88CF610}"/>
              </a:ext>
            </a:extLst>
          </p:cNvPr>
          <p:cNvSpPr txBox="1"/>
          <p:nvPr/>
        </p:nvSpPr>
        <p:spPr>
          <a:xfrm>
            <a:off x="429013" y="1316027"/>
            <a:ext cx="3786262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err="1">
                <a:latin typeface="Times New Roman"/>
                <a:ea typeface="+mn-lt"/>
                <a:cs typeface="Times New Roman"/>
              </a:rPr>
              <a:t>This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is</a:t>
            </a:r>
            <a:r>
              <a:rPr lang="es" sz="2400">
                <a:latin typeface="Times New Roman"/>
                <a:ea typeface="+mn-lt"/>
                <a:cs typeface="Times New Roman"/>
              </a:rPr>
              <a:t> a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discussion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have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been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going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long</a:t>
            </a:r>
            <a:r>
              <a:rPr lang="es" sz="2400">
                <a:latin typeface="Times New Roman"/>
                <a:ea typeface="+mn-lt"/>
                <a:cs typeface="Times New Roman"/>
              </a:rPr>
              <a:t>,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but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now</a:t>
            </a:r>
            <a:r>
              <a:rPr lang="es" sz="2400">
                <a:latin typeface="Times New Roman"/>
                <a:ea typeface="+mn-lt"/>
                <a:cs typeface="Times New Roman"/>
              </a:rPr>
              <a:t> in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light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of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>
                <a:latin typeface="Times New Roman"/>
                <a:ea typeface="+mn-lt"/>
                <a:cs typeface="Times New Roman"/>
              </a:rPr>
              <a:t> new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its</a:t>
            </a:r>
            <a:r>
              <a:rPr lang="es" sz="2400">
                <a:latin typeface="Times New Roman"/>
                <a:ea typeface="+mn-lt"/>
                <a:cs typeface="Times New Roman"/>
              </a:rPr>
              <a:t> more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relevant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than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previously</a:t>
            </a:r>
            <a:r>
              <a:rPr lang="es" sz="2400">
                <a:latin typeface="Times New Roman"/>
                <a:ea typeface="+mn-lt"/>
                <a:cs typeface="Times New Roman"/>
              </a:rPr>
              <a:t> </a:t>
            </a:r>
            <a:r>
              <a:rPr lang="es" sz="2400" err="1">
                <a:latin typeface="Times New Roman"/>
                <a:ea typeface="+mn-lt"/>
                <a:cs typeface="Times New Roman"/>
              </a:rPr>
              <a:t>was</a:t>
            </a:r>
            <a:r>
              <a:rPr lang="es" sz="2400">
                <a:latin typeface="Times New Roman"/>
                <a:ea typeface="+mn-lt"/>
                <a:cs typeface="Times New Roman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endParaRPr lang="es" sz="2400">
              <a:latin typeface="Times New Roman"/>
              <a:cs typeface="Times New Roman"/>
            </a:endParaRPr>
          </a:p>
          <a:p>
            <a:r>
              <a:rPr lang="es" sz="2400" b="1" err="1">
                <a:latin typeface="Times New Roman"/>
                <a:ea typeface="+mn-lt"/>
                <a:cs typeface="Times New Roman"/>
              </a:rPr>
              <a:t>Using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the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linear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dummy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model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with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SPI,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we've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found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consistent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results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for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standardized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and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monthly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temperature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 </a:t>
            </a:r>
            <a:r>
              <a:rPr lang="es" sz="2400" b="1" err="1">
                <a:latin typeface="Times New Roman"/>
                <a:ea typeface="+mn-lt"/>
                <a:cs typeface="Times New Roman"/>
              </a:rPr>
              <a:t>anomalies</a:t>
            </a:r>
            <a:r>
              <a:rPr lang="es" sz="2400" b="1">
                <a:latin typeface="Times New Roman"/>
                <a:ea typeface="+mn-lt"/>
                <a:cs typeface="Times New Roman"/>
              </a:rPr>
              <a:t>...</a:t>
            </a:r>
            <a:endParaRPr lang="es" b="1"/>
          </a:p>
        </p:txBody>
      </p:sp>
      <p:pic>
        <p:nvPicPr>
          <p:cNvPr id="17" name="Picture 1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295ACD15-1E64-ADB5-612D-212C8DCDB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6367" y="1018117"/>
            <a:ext cx="6853767" cy="511810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6D92FCE-03A9-DBFE-6A1D-CC888BA771BF}"/>
              </a:ext>
            </a:extLst>
          </p:cNvPr>
          <p:cNvSpPr>
            <a:spLocks noGrp="1"/>
          </p:cNvSpPr>
          <p:nvPr/>
        </p:nvSpPr>
        <p:spPr>
          <a:xfrm>
            <a:off x="-7938" y="196850"/>
            <a:ext cx="12199938" cy="658813"/>
          </a:xfrm>
          <a:prstGeom prst="rect">
            <a:avLst/>
          </a:prstGeom>
          <a:solidFill>
            <a:srgbClr val="0A2143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Libre Baskerville"/>
                <a:cs typeface="Calibri"/>
              </a:rPr>
              <a:t>Climate Data: How should we measure Temperature shocks?</a:t>
            </a:r>
          </a:p>
        </p:txBody>
      </p:sp>
    </p:spTree>
    <p:extLst>
      <p:ext uri="{BB962C8B-B14F-4D97-AF65-F5344CB8AC3E}">
        <p14:creationId xmlns:p14="http://schemas.microsoft.com/office/powerpoint/2010/main" val="396627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1461</Words>
  <Application>Microsoft Office PowerPoint</Application>
  <PresentationFormat>Widescreen</PresentationFormat>
  <Paragraphs>248</Paragraphs>
  <Slides>49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Aptos</vt:lpstr>
      <vt:lpstr>Aptos Display</vt:lpstr>
      <vt:lpstr>Arial</vt:lpstr>
      <vt:lpstr>Arial,Sans-Serif</vt:lpstr>
      <vt:lpstr>Calibri</vt:lpstr>
      <vt:lpstr>Libre Baskerville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ABBATE NICOLÁS FRANCISCO</cp:lastModifiedBy>
  <cp:revision>589</cp:revision>
  <dcterms:created xsi:type="dcterms:W3CDTF">2024-04-11T13:32:30Z</dcterms:created>
  <dcterms:modified xsi:type="dcterms:W3CDTF">2025-07-23T19:59:24Z</dcterms:modified>
</cp:coreProperties>
</file>